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slideLayouts/slideLayout14.xml" ContentType="application/vnd.openxmlformats-officedocument.presentationml.slideLayout+xml"/>
  <Override PartName="/ppt/theme/theme39.xml" ContentType="application/vnd.openxmlformats-officedocument.theme+xml"/>
  <Override PartName="/ppt/theme/themeOverride1.xml" ContentType="application/vnd.openxmlformats-officedocument.themeOverride+xml"/>
  <Override PartName="/ppt/slideLayouts/slideLayout15.xml" ContentType="application/vnd.openxmlformats-officedocument.presentationml.slideLayout+xml"/>
  <Override PartName="/ppt/theme/theme40.xml" ContentType="application/vnd.openxmlformats-officedocument.theme+xml"/>
  <Override PartName="/ppt/slideLayouts/slideLayout16.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4" r:id="rId1"/>
    <p:sldMasterId id="2147484060" r:id="rId2"/>
    <p:sldMasterId id="2147484062" r:id="rId3"/>
    <p:sldMasterId id="2147483984" r:id="rId4"/>
    <p:sldMasterId id="2147483988" r:id="rId5"/>
    <p:sldMasterId id="2147483990" r:id="rId6"/>
    <p:sldMasterId id="2147483992" r:id="rId7"/>
    <p:sldMasterId id="2147483994" r:id="rId8"/>
    <p:sldMasterId id="2147483996" r:id="rId9"/>
    <p:sldMasterId id="2147483998" r:id="rId10"/>
    <p:sldMasterId id="2147484000" r:id="rId11"/>
    <p:sldMasterId id="2147484002" r:id="rId12"/>
    <p:sldMasterId id="2147484004" r:id="rId13"/>
    <p:sldMasterId id="2147484006" r:id="rId14"/>
    <p:sldMasterId id="2147484008" r:id="rId15"/>
    <p:sldMasterId id="2147484010" r:id="rId16"/>
    <p:sldMasterId id="2147484012" r:id="rId17"/>
    <p:sldMasterId id="2147484014" r:id="rId18"/>
    <p:sldMasterId id="2147484016" r:id="rId19"/>
    <p:sldMasterId id="2147484018" r:id="rId20"/>
    <p:sldMasterId id="2147484020" r:id="rId21"/>
    <p:sldMasterId id="2147484022" r:id="rId22"/>
    <p:sldMasterId id="2147484023" r:id="rId23"/>
    <p:sldMasterId id="2147484027" r:id="rId24"/>
    <p:sldMasterId id="2147484029" r:id="rId25"/>
    <p:sldMasterId id="2147484031" r:id="rId26"/>
    <p:sldMasterId id="2147484033" r:id="rId27"/>
    <p:sldMasterId id="2147484035" r:id="rId28"/>
    <p:sldMasterId id="2147484037" r:id="rId29"/>
    <p:sldMasterId id="2147484039" r:id="rId30"/>
    <p:sldMasterId id="2147484041" r:id="rId31"/>
    <p:sldMasterId id="2147484043" r:id="rId32"/>
    <p:sldMasterId id="2147484045" r:id="rId33"/>
    <p:sldMasterId id="2147484047" r:id="rId34"/>
    <p:sldMasterId id="2147484049" r:id="rId35"/>
    <p:sldMasterId id="2147484051" r:id="rId36"/>
    <p:sldMasterId id="2147484053" r:id="rId37"/>
    <p:sldMasterId id="2147484055" r:id="rId38"/>
    <p:sldMasterId id="2147484056" r:id="rId39"/>
    <p:sldMasterId id="2147484058" r:id="rId40"/>
    <p:sldMasterId id="2147484065" r:id="rId41"/>
  </p:sldMasterIdLst>
  <p:notesMasterIdLst>
    <p:notesMasterId r:id="rId63"/>
  </p:notesMasterIdLst>
  <p:sldIdLst>
    <p:sldId id="523" r:id="rId42"/>
    <p:sldId id="524" r:id="rId43"/>
    <p:sldId id="522" r:id="rId44"/>
    <p:sldId id="458" r:id="rId45"/>
    <p:sldId id="517" r:id="rId46"/>
    <p:sldId id="520" r:id="rId47"/>
    <p:sldId id="521" r:id="rId48"/>
    <p:sldId id="519" r:id="rId49"/>
    <p:sldId id="513" r:id="rId50"/>
    <p:sldId id="459" r:id="rId51"/>
    <p:sldId id="460" r:id="rId52"/>
    <p:sldId id="461" r:id="rId53"/>
    <p:sldId id="511" r:id="rId54"/>
    <p:sldId id="464" r:id="rId55"/>
    <p:sldId id="512" r:id="rId56"/>
    <p:sldId id="514" r:id="rId57"/>
    <p:sldId id="476" r:id="rId58"/>
    <p:sldId id="516" r:id="rId59"/>
    <p:sldId id="518" r:id="rId60"/>
    <p:sldId id="477" r:id="rId61"/>
    <p:sldId id="478" r:id="rId62"/>
  </p:sldIdLst>
  <p:sldSz cx="9144000" cy="6858000" type="screen4x3"/>
  <p:notesSz cx="6858000" cy="12039600"/>
  <p:custDataLst>
    <p:tags r:id="rId64"/>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79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8" autoAdjust="0"/>
    <p:restoredTop sz="81748" autoAdjust="0"/>
  </p:normalViewPr>
  <p:slideViewPr>
    <p:cSldViewPr showGuides="1">
      <p:cViewPr varScale="1">
        <p:scale>
          <a:sx n="81" d="100"/>
          <a:sy n="81" d="100"/>
        </p:scale>
        <p:origin x="80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p:scale>
          <a:sx n="75" d="100"/>
          <a:sy n="75" d="100"/>
        </p:scale>
        <p:origin x="-2136" y="-222"/>
      </p:cViewPr>
      <p:guideLst>
        <p:guide orient="horz" pos="3793"/>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1.xml"/><Relationship Id="rId47" Type="http://schemas.openxmlformats.org/officeDocument/2006/relationships/slide" Target="slides/slide6.xml"/><Relationship Id="rId50" Type="http://schemas.openxmlformats.org/officeDocument/2006/relationships/slide" Target="slides/slide9.xml"/><Relationship Id="rId55" Type="http://schemas.openxmlformats.org/officeDocument/2006/relationships/slide" Target="slides/slide1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4.xml"/><Relationship Id="rId53" Type="http://schemas.openxmlformats.org/officeDocument/2006/relationships/slide" Target="slides/slide12.xml"/><Relationship Id="rId58" Type="http://schemas.openxmlformats.org/officeDocument/2006/relationships/slide" Target="slides/slide17.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2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2.xml"/><Relationship Id="rId48" Type="http://schemas.openxmlformats.org/officeDocument/2006/relationships/slide" Target="slides/slide7.xml"/><Relationship Id="rId56" Type="http://schemas.openxmlformats.org/officeDocument/2006/relationships/slide" Target="slides/slide15.xml"/><Relationship Id="rId64"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1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5.xml"/><Relationship Id="rId59" Type="http://schemas.openxmlformats.org/officeDocument/2006/relationships/slide" Target="slides/slide18.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3.xml"/><Relationship Id="rId62"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8.xml"/><Relationship Id="rId57" Type="http://schemas.openxmlformats.org/officeDocument/2006/relationships/slide" Target="slides/slide1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3.xml"/><Relationship Id="rId52" Type="http://schemas.openxmlformats.org/officeDocument/2006/relationships/slide" Target="slides/slide11.xml"/><Relationship Id="rId60" Type="http://schemas.openxmlformats.org/officeDocument/2006/relationships/slide" Target="slides/slide19.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02289"/>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602289"/>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9D639F9-8FBE-4D47-A433-5DA09632C3E3}" type="datetimeFigureOut">
              <a:rPr lang="en-US"/>
              <a:pPr>
                <a:defRPr/>
              </a:pPr>
              <a:t>10/13/2013</a:t>
            </a:fld>
            <a:endParaRPr lang="en-US"/>
          </a:p>
        </p:txBody>
      </p:sp>
      <p:sp>
        <p:nvSpPr>
          <p:cNvPr id="4" name="Slide Image Placeholder 3"/>
          <p:cNvSpPr>
            <a:spLocks noGrp="1" noRot="1" noChangeAspect="1"/>
          </p:cNvSpPr>
          <p:nvPr>
            <p:ph type="sldImg" idx="2"/>
          </p:nvPr>
        </p:nvSpPr>
        <p:spPr>
          <a:xfrm>
            <a:off x="1925638" y="873125"/>
            <a:ext cx="3005137" cy="2255838"/>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381000" y="3346625"/>
            <a:ext cx="6096000" cy="778954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11435248"/>
            <a:ext cx="2971800" cy="602289"/>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11435248"/>
            <a:ext cx="2971800" cy="602289"/>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A197364D-C55B-463C-9E58-3FEBC9E83C41}" type="slidenum">
              <a:rPr lang="en-US"/>
              <a:pPr>
                <a:defRPr/>
              </a:pPr>
              <a:t>‹#›</a:t>
            </a:fld>
            <a:endParaRPr lang="en-US"/>
          </a:p>
        </p:txBody>
      </p:sp>
    </p:spTree>
    <p:extLst>
      <p:ext uri="{BB962C8B-B14F-4D97-AF65-F5344CB8AC3E}">
        <p14:creationId xmlns:p14="http://schemas.microsoft.com/office/powerpoint/2010/main" val="33767739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384927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200" b="1" i="0" u="none" strike="noStrike" kern="1200" baseline="0" dirty="0" smtClean="0">
                <a:solidFill>
                  <a:schemeClr val="tx1"/>
                </a:solidFill>
                <a:latin typeface="+mn-lt"/>
                <a:ea typeface="+mn-ea"/>
                <a:cs typeface="+mn-cs"/>
              </a:rPr>
              <a:t>There are a number of ways a pack and troop can work together to enhance the Scouting experience of their boys. To help assure</a:t>
            </a:r>
          </a:p>
          <a:p>
            <a:r>
              <a:rPr lang="en-US" sz="1200" b="1" i="0" u="none" strike="noStrike" kern="1200" baseline="0" dirty="0" smtClean="0">
                <a:solidFill>
                  <a:schemeClr val="tx1"/>
                </a:solidFill>
                <a:latin typeface="+mn-lt"/>
                <a:ea typeface="+mn-ea"/>
                <a:cs typeface="+mn-cs"/>
              </a:rPr>
              <a:t>maximum transition requires cooperation between the other players:</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Boy Scout troop</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Cub Scout pack</a:t>
            </a: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District </a:t>
            </a:r>
            <a:r>
              <a:rPr lang="en-US" sz="1200" b="1" i="0" u="none" strike="noStrike" kern="1200" baseline="0" dirty="0" err="1" smtClean="0">
                <a:solidFill>
                  <a:schemeClr val="tx1"/>
                </a:solidFill>
                <a:latin typeface="+mn-lt"/>
                <a:ea typeface="+mn-ea"/>
                <a:cs typeface="+mn-cs"/>
              </a:rPr>
              <a:t>Webelos</a:t>
            </a:r>
            <a:r>
              <a:rPr lang="en-US" sz="1200" b="1" i="0" u="none" strike="noStrike" kern="1200" baseline="0" dirty="0" smtClean="0">
                <a:solidFill>
                  <a:schemeClr val="tx1"/>
                </a:solidFill>
                <a:latin typeface="+mn-lt"/>
                <a:ea typeface="+mn-ea"/>
                <a:cs typeface="+mn-cs"/>
              </a:rPr>
              <a:t> transition chair</a:t>
            </a:r>
            <a:endParaRPr lang="en-US" sz="1600" dirty="0" smtClean="0"/>
          </a:p>
        </p:txBody>
      </p:sp>
    </p:spTree>
    <p:extLst>
      <p:ext uri="{BB962C8B-B14F-4D97-AF65-F5344CB8AC3E}">
        <p14:creationId xmlns:p14="http://schemas.microsoft.com/office/powerpoint/2010/main" val="80984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800" b="1" dirty="0" smtClean="0">
                <a:solidFill>
                  <a:schemeClr val="hlink"/>
                </a:solidFill>
                <a:effectLst>
                  <a:outerShdw blurRad="38100" dist="38100" dir="2700000" algn="tl">
                    <a:srgbClr val="C0C0C0"/>
                  </a:outerShdw>
                </a:effectLst>
              </a:rPr>
              <a:t>Why:</a:t>
            </a:r>
          </a:p>
          <a:p>
            <a:r>
              <a:rPr lang="en-US" sz="1600" b="1" dirty="0" smtClean="0"/>
              <a:t>The longer a boy stays involved in Scouting, the more the attributes of character development, citizenship, and fitness are demonstrated.</a:t>
            </a:r>
          </a:p>
        </p:txBody>
      </p:sp>
    </p:spTree>
    <p:extLst>
      <p:ext uri="{BB962C8B-B14F-4D97-AF65-F5344CB8AC3E}">
        <p14:creationId xmlns:p14="http://schemas.microsoft.com/office/powerpoint/2010/main" val="1390056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800" b="1" dirty="0" smtClean="0">
                <a:solidFill>
                  <a:schemeClr val="hlink"/>
                </a:solidFill>
                <a:effectLst>
                  <a:outerShdw blurRad="38100" dist="38100" dir="2700000" algn="tl">
                    <a:srgbClr val="C0C0C0"/>
                  </a:outerShdw>
                </a:effectLst>
              </a:rPr>
              <a:t>When:</a:t>
            </a:r>
          </a:p>
          <a:p>
            <a:r>
              <a:rPr lang="en-US" sz="1600" dirty="0" smtClean="0"/>
              <a:t>Year Round Process with Monthly Action Items</a:t>
            </a:r>
          </a:p>
          <a:p>
            <a:r>
              <a:rPr lang="en-US" sz="1600" dirty="0" smtClean="0"/>
              <a:t>A lot depends on the</a:t>
            </a:r>
            <a:r>
              <a:rPr lang="en-US" sz="1600" baseline="0" dirty="0" smtClean="0"/>
              <a:t> pack crossover date (BSA recommends February Blue &amp; Gold/Crossovers)</a:t>
            </a:r>
            <a:endParaRPr lang="en-US" sz="1600" dirty="0" smtClean="0"/>
          </a:p>
          <a:p>
            <a:endParaRPr lang="en-US" sz="1600" i="1" dirty="0" smtClean="0"/>
          </a:p>
          <a:p>
            <a:r>
              <a:rPr lang="en-US" sz="1600" i="1" dirty="0" smtClean="0"/>
              <a:t>To be successful, the process of WTS begins long before </a:t>
            </a:r>
            <a:r>
              <a:rPr lang="en-US" sz="1600" i="1" dirty="0" err="1" smtClean="0"/>
              <a:t>drossover</a:t>
            </a:r>
            <a:r>
              <a:rPr lang="en-US" sz="1600" i="1" dirty="0" smtClean="0"/>
              <a:t>!</a:t>
            </a:r>
          </a:p>
          <a:p>
            <a:pPr>
              <a:buNone/>
            </a:pPr>
            <a:endParaRPr lang="en-US" sz="1800" b="1" dirty="0" smtClean="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32594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How:</a:t>
            </a:r>
          </a:p>
          <a:p>
            <a:r>
              <a:rPr lang="en-US" sz="1600" b="0" i="0" u="none" strike="noStrike" kern="1200" baseline="0" dirty="0" smtClean="0">
                <a:solidFill>
                  <a:schemeClr val="tx1"/>
                </a:solidFill>
                <a:latin typeface="+mn-lt"/>
                <a:ea typeface="+mn-ea"/>
                <a:cs typeface="+mn-cs"/>
              </a:rPr>
              <a:t>1) </a:t>
            </a:r>
            <a:r>
              <a:rPr lang="en-US" sz="1600" b="1" i="0" u="none" strike="noStrike" kern="1200" baseline="0" dirty="0" smtClean="0">
                <a:solidFill>
                  <a:schemeClr val="tx1"/>
                </a:solidFill>
                <a:latin typeface="+mn-lt"/>
                <a:ea typeface="+mn-ea"/>
                <a:cs typeface="+mn-cs"/>
              </a:rPr>
              <a:t>Be a catalyst in developing good relationships between troop and pack leaders.</a:t>
            </a:r>
          </a:p>
          <a:p>
            <a:r>
              <a:rPr lang="en-US" sz="1600" b="0" i="0" u="none" strike="noStrike" kern="1200" baseline="0" dirty="0" smtClean="0">
                <a:solidFill>
                  <a:schemeClr val="tx1"/>
                </a:solidFill>
                <a:latin typeface="+mn-lt"/>
                <a:ea typeface="+mn-ea"/>
                <a:cs typeface="+mn-cs"/>
              </a:rPr>
              <a:t>2) </a:t>
            </a:r>
            <a:r>
              <a:rPr lang="en-US" sz="1600" b="1" i="0" u="none" strike="noStrike" kern="1200" baseline="0" dirty="0" smtClean="0">
                <a:solidFill>
                  <a:schemeClr val="tx1"/>
                </a:solidFill>
                <a:latin typeface="+mn-lt"/>
                <a:ea typeface="+mn-ea"/>
                <a:cs typeface="+mn-cs"/>
              </a:rPr>
              <a:t>Promote communication by scheduling a meeting of key volunteers.</a:t>
            </a:r>
          </a:p>
          <a:p>
            <a:r>
              <a:rPr lang="en-US" sz="1600" b="0" i="0" u="none" strike="noStrike" kern="1200" baseline="0" dirty="0" smtClean="0">
                <a:solidFill>
                  <a:schemeClr val="tx1"/>
                </a:solidFill>
                <a:latin typeface="+mn-lt"/>
                <a:ea typeface="+mn-ea"/>
                <a:cs typeface="+mn-cs"/>
              </a:rPr>
              <a:t>3) </a:t>
            </a:r>
            <a:r>
              <a:rPr lang="en-US" sz="1600" b="1" i="0" u="none" strike="noStrike" kern="1200" baseline="0" dirty="0" smtClean="0">
                <a:solidFill>
                  <a:schemeClr val="tx1"/>
                </a:solidFill>
                <a:latin typeface="+mn-lt"/>
                <a:ea typeface="+mn-ea"/>
                <a:cs typeface="+mn-cs"/>
              </a:rPr>
              <a:t>Help plan a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den visit to a troop meeting and other joint activities.</a:t>
            </a:r>
            <a:endParaRPr lang="en-US" sz="1600" b="1" dirty="0" smtClean="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2797372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0" dirty="0" smtClean="0">
                <a:solidFill>
                  <a:schemeClr val="hlink"/>
                </a:solidFill>
                <a:effectLst>
                  <a:outerShdw blurRad="38100" dist="38100" dir="2700000" algn="tl">
                    <a:srgbClr val="C0C0C0"/>
                  </a:outerShdw>
                </a:effectLst>
              </a:rPr>
              <a:t>How</a:t>
            </a:r>
            <a:r>
              <a:rPr lang="en-US" sz="1600" b="1" dirty="0" smtClean="0">
                <a:solidFill>
                  <a:schemeClr val="hlink"/>
                </a:solidFill>
                <a:effectLst>
                  <a:outerShdw blurRad="38100" dist="38100" dir="2700000" algn="tl">
                    <a:srgbClr val="C0C0C0"/>
                  </a:outerShdw>
                </a:effectLst>
              </a:rPr>
              <a:t>:</a:t>
            </a:r>
          </a:p>
          <a:p>
            <a:r>
              <a:rPr lang="en-US" sz="1600" b="0" i="0" u="none" strike="noStrike" kern="1200" baseline="0" dirty="0" smtClean="0">
                <a:solidFill>
                  <a:schemeClr val="tx1"/>
                </a:solidFill>
                <a:latin typeface="+mn-lt"/>
                <a:ea typeface="+mn-ea"/>
                <a:cs typeface="+mn-cs"/>
              </a:rPr>
              <a:t>4) </a:t>
            </a:r>
            <a:r>
              <a:rPr lang="en-US" sz="1600" b="1" i="0" u="none" strike="noStrike" kern="1200" baseline="0" dirty="0" smtClean="0">
                <a:solidFill>
                  <a:schemeClr val="tx1"/>
                </a:solidFill>
                <a:latin typeface="+mn-lt"/>
                <a:ea typeface="+mn-ea"/>
                <a:cs typeface="+mn-cs"/>
              </a:rPr>
              <a:t>Keep the pack and troop on schedule as plans develop for the crossover ceremony at the blue and gold banquet.</a:t>
            </a:r>
          </a:p>
          <a:p>
            <a:r>
              <a:rPr lang="en-US" sz="1600" b="0" i="0" u="none" strike="noStrike" kern="1200" baseline="0" dirty="0" smtClean="0">
                <a:solidFill>
                  <a:schemeClr val="tx1"/>
                </a:solidFill>
                <a:latin typeface="+mn-lt"/>
                <a:ea typeface="+mn-ea"/>
                <a:cs typeface="+mn-cs"/>
              </a:rPr>
              <a:t>5) </a:t>
            </a:r>
            <a:r>
              <a:rPr lang="en-US" sz="1600" b="1" i="0" u="none" strike="noStrike" kern="1200" baseline="0" dirty="0" smtClean="0">
                <a:solidFill>
                  <a:schemeClr val="tx1"/>
                </a:solidFill>
                <a:latin typeface="+mn-lt"/>
                <a:ea typeface="+mn-ea"/>
                <a:cs typeface="+mn-cs"/>
              </a:rPr>
              <a:t>Attend the crossover ceremony.</a:t>
            </a:r>
          </a:p>
          <a:p>
            <a:r>
              <a:rPr lang="en-US" sz="1600" b="0" i="0" u="none" strike="noStrike" kern="1200" baseline="0" dirty="0" smtClean="0">
                <a:solidFill>
                  <a:schemeClr val="tx1"/>
                </a:solidFill>
                <a:latin typeface="+mn-lt"/>
                <a:ea typeface="+mn-ea"/>
                <a:cs typeface="+mn-cs"/>
              </a:rPr>
              <a:t>6) </a:t>
            </a:r>
            <a:r>
              <a:rPr lang="en-US" sz="1600" b="1" i="0" u="none" strike="noStrike" kern="1200" baseline="0" dirty="0" smtClean="0">
                <a:solidFill>
                  <a:schemeClr val="tx1"/>
                </a:solidFill>
                <a:latin typeface="+mn-lt"/>
                <a:ea typeface="+mn-ea"/>
                <a:cs typeface="+mn-cs"/>
              </a:rPr>
              <a:t>Be sure new Scouts have completed a Boy Scout application, that they have a copy of the troop’s activities, and that they know when and where the troop meets.</a:t>
            </a:r>
            <a:endParaRPr lang="en-US" sz="2000" b="1" dirty="0" smtClean="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3905128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sz="1600" b="0" i="0" u="none" strike="noStrike" kern="1200" baseline="0" dirty="0" smtClean="0">
                <a:solidFill>
                  <a:schemeClr val="tx1"/>
                </a:solidFill>
                <a:latin typeface="+mn-lt"/>
                <a:ea typeface="+mn-ea"/>
                <a:cs typeface="+mn-cs"/>
              </a:rPr>
              <a:t>8) </a:t>
            </a:r>
            <a:r>
              <a:rPr lang="en-US" sz="1600" b="1" dirty="0" smtClean="0"/>
              <a:t>Work with the pack and troop in their charter renewal process to help ensure </a:t>
            </a:r>
            <a:r>
              <a:rPr lang="en-US" sz="1600" b="1" dirty="0" err="1" smtClean="0"/>
              <a:t>Webelos</a:t>
            </a:r>
            <a:r>
              <a:rPr lang="en-US" sz="1600" b="1" dirty="0" smtClean="0"/>
              <a:t> Scouts are moved from pack rosters to troop rosters.</a:t>
            </a:r>
          </a:p>
          <a:p>
            <a:pPr marL="0" indent="0">
              <a:buFont typeface="Arial" panose="020B0604020202020204" pitchFamily="34" charset="0"/>
              <a:buNone/>
            </a:pPr>
            <a:r>
              <a:rPr lang="en-US" sz="1600" b="0" i="0" u="none" strike="noStrike" kern="1200" baseline="0" dirty="0" smtClean="0">
                <a:solidFill>
                  <a:schemeClr val="tx1"/>
                </a:solidFill>
                <a:latin typeface="+mn-lt"/>
                <a:ea typeface="+mn-ea"/>
                <a:cs typeface="+mn-cs"/>
              </a:rPr>
              <a:t>9) </a:t>
            </a:r>
            <a:r>
              <a:rPr lang="en-US" sz="1600" b="1" dirty="0" smtClean="0"/>
              <a:t>Work with the </a:t>
            </a:r>
            <a:r>
              <a:rPr lang="en-US" sz="1600" b="1" dirty="0" err="1" smtClean="0"/>
              <a:t>Webelos</a:t>
            </a:r>
            <a:r>
              <a:rPr lang="en-US" sz="1600" b="1" dirty="0" smtClean="0"/>
              <a:t> transition chair to follow up on boys who have not yet joined a troop.  Make sure they are invited to join a troop.</a:t>
            </a:r>
          </a:p>
          <a:p>
            <a:pPr marL="0" indent="0">
              <a:buFont typeface="Arial" panose="020B0604020202020204" pitchFamily="34" charset="0"/>
              <a:buNone/>
            </a:pPr>
            <a:r>
              <a:rPr lang="en-US" sz="1600" b="0" i="0" u="none" strike="noStrike" kern="1200" baseline="0" dirty="0" smtClean="0">
                <a:solidFill>
                  <a:schemeClr val="tx1"/>
                </a:solidFill>
                <a:latin typeface="+mn-lt"/>
                <a:ea typeface="+mn-ea"/>
                <a:cs typeface="+mn-cs"/>
              </a:rPr>
              <a:t>10) </a:t>
            </a:r>
            <a:r>
              <a:rPr lang="en-US" sz="1600" b="1" dirty="0" smtClean="0"/>
              <a:t>Be sure </a:t>
            </a:r>
            <a:r>
              <a:rPr lang="en-US" sz="1600" b="1" dirty="0" err="1" smtClean="0"/>
              <a:t>Webelos</a:t>
            </a:r>
            <a:r>
              <a:rPr lang="en-US" sz="1600" b="1" dirty="0" smtClean="0"/>
              <a:t> Scouts join a troop in time to prepare for Boy Scout summer camp.</a:t>
            </a:r>
          </a:p>
          <a:p>
            <a:pPr>
              <a:buNone/>
            </a:pPr>
            <a:endParaRPr lang="en-US" sz="1600" dirty="0" smtClean="0"/>
          </a:p>
        </p:txBody>
      </p:sp>
    </p:spTree>
    <p:extLst>
      <p:ext uri="{BB962C8B-B14F-4D97-AF65-F5344CB8AC3E}">
        <p14:creationId xmlns:p14="http://schemas.microsoft.com/office/powerpoint/2010/main" val="244013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dirty="0" smtClean="0"/>
              <a:t>This is a brief overview of</a:t>
            </a:r>
            <a:r>
              <a:rPr lang="en-US" sz="1600" baseline="0" dirty="0" smtClean="0"/>
              <a:t> the other players in the WTS transition process.</a:t>
            </a:r>
          </a:p>
          <a:p>
            <a:pPr>
              <a:buNone/>
            </a:pPr>
            <a:endParaRPr lang="en-US" sz="1600" baseline="0" dirty="0" smtClean="0"/>
          </a:p>
          <a:p>
            <a:r>
              <a:rPr lang="en-US" sz="1800" dirty="0" smtClean="0"/>
              <a:t>PACK: </a:t>
            </a:r>
            <a:r>
              <a:rPr lang="en-US" sz="1600" dirty="0" smtClean="0"/>
              <a:t>work with troop(s) – sell the sizzle of Scouting from the time they join to the time they crossover.</a:t>
            </a:r>
          </a:p>
          <a:p>
            <a:endParaRPr lang="en-US" sz="1600" dirty="0" smtClean="0"/>
          </a:p>
          <a:p>
            <a:r>
              <a:rPr lang="en-US" sz="1800" dirty="0" smtClean="0"/>
              <a:t>TROOP: </a:t>
            </a:r>
            <a:r>
              <a:rPr lang="en-US" sz="1600" dirty="0" smtClean="0"/>
              <a:t>assign an Assistant Scoutmaster to each pack to coordinate</a:t>
            </a:r>
            <a:r>
              <a:rPr lang="en-US" sz="1600" baseline="0" dirty="0" smtClean="0"/>
              <a:t> and communicate event.  Assign a D</a:t>
            </a:r>
            <a:r>
              <a:rPr lang="en-US" sz="1600" dirty="0" smtClean="0"/>
              <a:t>en Chief to each Den to set the example for</a:t>
            </a:r>
            <a:r>
              <a:rPr lang="en-US" sz="1600" baseline="0" dirty="0" smtClean="0"/>
              <a:t> the Cubs.</a:t>
            </a:r>
          </a:p>
          <a:p>
            <a:endParaRPr lang="en-US" sz="1600" dirty="0" smtClean="0"/>
          </a:p>
          <a:p>
            <a:r>
              <a:rPr lang="en-US" sz="1600" dirty="0" smtClean="0"/>
              <a:t>DISTRICT WTS person is on the membership committee.  Their job is to coach</a:t>
            </a:r>
            <a:r>
              <a:rPr lang="en-US" sz="1600" baseline="0" dirty="0" smtClean="0"/>
              <a:t> the leaders (more Cub than Troop), </a:t>
            </a:r>
            <a:r>
              <a:rPr lang="en-US" sz="1600" dirty="0" smtClean="0"/>
              <a:t>track progress, report results –</a:t>
            </a:r>
            <a:r>
              <a:rPr lang="en-US" sz="1600" baseline="0" dirty="0" smtClean="0"/>
              <a:t> work with UC to make sure no one falls through the cracks!</a:t>
            </a:r>
            <a:r>
              <a:rPr lang="en-US" sz="1600" dirty="0" smtClean="0"/>
              <a:t/>
            </a:r>
            <a:br>
              <a:rPr lang="en-US" sz="1600" dirty="0" smtClean="0"/>
            </a:br>
            <a:endParaRPr lang="en-US" sz="1600" dirty="0" smtClean="0"/>
          </a:p>
          <a:p>
            <a:r>
              <a:rPr lang="en-US" sz="1600" b="1" dirty="0" smtClean="0"/>
              <a:t>ALL: communicate/coordinate frequently!</a:t>
            </a:r>
          </a:p>
          <a:p>
            <a:pPr>
              <a:buNone/>
            </a:pPr>
            <a:endParaRPr lang="en-US" sz="1600" baseline="0" dirty="0" smtClean="0"/>
          </a:p>
          <a:p>
            <a:pPr>
              <a:buNone/>
            </a:pPr>
            <a:r>
              <a:rPr lang="en-US" sz="1600" baseline="0" dirty="0" smtClean="0"/>
              <a:t>Please r</a:t>
            </a:r>
            <a:r>
              <a:rPr lang="en-US" sz="1600" dirty="0" smtClean="0"/>
              <a:t>ad the publication 18-086 for a full listing what</a:t>
            </a:r>
            <a:r>
              <a:rPr lang="en-US" sz="1600" baseline="0" dirty="0" smtClean="0"/>
              <a:t> each player should do…  </a:t>
            </a:r>
            <a:endParaRPr lang="en-US" sz="1600" dirty="0" smtClean="0"/>
          </a:p>
        </p:txBody>
      </p:sp>
    </p:spTree>
    <p:extLst>
      <p:ext uri="{BB962C8B-B14F-4D97-AF65-F5344CB8AC3E}">
        <p14:creationId xmlns:p14="http://schemas.microsoft.com/office/powerpoint/2010/main" val="2370723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1600" b="1" dirty="0" smtClean="0">
                <a:solidFill>
                  <a:schemeClr val="hlink"/>
                </a:solidFill>
                <a:effectLst>
                  <a:outerShdw blurRad="38100" dist="38100" dir="2700000" algn="tl">
                    <a:srgbClr val="C0C0C0"/>
                  </a:outerShdw>
                </a:effectLst>
              </a:rPr>
              <a:t>Commissioner-BSA.org/</a:t>
            </a:r>
            <a:r>
              <a:rPr lang="en-US" sz="1600" b="1" dirty="0" err="1" smtClean="0">
                <a:solidFill>
                  <a:schemeClr val="hlink"/>
                </a:solidFill>
                <a:effectLst>
                  <a:outerShdw blurRad="38100" dist="38100" dir="2700000" algn="tl">
                    <a:srgbClr val="C0C0C0"/>
                  </a:outerShdw>
                </a:effectLst>
              </a:rPr>
              <a:t>wts</a:t>
            </a:r>
            <a:endParaRPr lang="en-US" sz="1600" b="1" dirty="0" smtClean="0">
              <a:solidFill>
                <a:schemeClr val="hlink"/>
              </a:solidFill>
              <a:effectLst>
                <a:outerShdw blurRad="38100" dist="38100" dir="2700000" algn="tl">
                  <a:srgbClr val="C0C0C0"/>
                </a:outerShdw>
              </a:effectLst>
            </a:endParaRPr>
          </a:p>
          <a:p>
            <a:pPr>
              <a:buNone/>
            </a:pPr>
            <a:endParaRPr lang="en-US" sz="1600" b="1" i="1" dirty="0" smtClean="0">
              <a:solidFill>
                <a:schemeClr val="hlink"/>
              </a:solidFill>
              <a:effectLst>
                <a:outerShdw blurRad="38100" dist="38100" dir="2700000" algn="tl">
                  <a:srgbClr val="C0C0C0"/>
                </a:outerShdw>
              </a:effectLst>
            </a:endParaRPr>
          </a:p>
          <a:p>
            <a:pPr>
              <a:buNone/>
            </a:pPr>
            <a:r>
              <a:rPr lang="en-US" sz="1600" b="1" i="1" dirty="0" smtClean="0">
                <a:solidFill>
                  <a:schemeClr val="hlink"/>
                </a:solidFill>
                <a:effectLst>
                  <a:outerShdw blurRad="38100" dist="38100" dir="2700000" algn="tl">
                    <a:srgbClr val="C0C0C0"/>
                  </a:outerShdw>
                </a:effectLst>
              </a:rPr>
              <a:t>A smorgasbord of</a:t>
            </a:r>
            <a:r>
              <a:rPr lang="en-US" sz="1600" b="1" i="1" baseline="0" dirty="0" smtClean="0">
                <a:solidFill>
                  <a:schemeClr val="hlink"/>
                </a:solidFill>
                <a:effectLst>
                  <a:outerShdw blurRad="38100" dist="38100" dir="2700000" algn="tl">
                    <a:srgbClr val="C0C0C0"/>
                  </a:outerShdw>
                </a:effectLst>
              </a:rPr>
              <a:t> information and tools to help you, help your units!</a:t>
            </a:r>
            <a:endParaRPr lang="en-US" sz="1400" b="0" i="1" dirty="0"/>
          </a:p>
        </p:txBody>
      </p:sp>
    </p:spTree>
    <p:extLst>
      <p:ext uri="{BB962C8B-B14F-4D97-AF65-F5344CB8AC3E}">
        <p14:creationId xmlns:p14="http://schemas.microsoft.com/office/powerpoint/2010/main" val="152197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2000" b="1" i="0" u="none" strike="noStrike" kern="1200" baseline="0" dirty="0" smtClean="0">
                <a:solidFill>
                  <a:schemeClr val="tx1"/>
                </a:solidFill>
                <a:latin typeface="+mn-lt"/>
                <a:ea typeface="+mn-ea"/>
                <a:cs typeface="+mn-cs"/>
              </a:rPr>
              <a:t>Scouting should be viewed as an ongoing adventure, and the progression should be as normal as moving from elementary school to middle school.</a:t>
            </a:r>
          </a:p>
          <a:p>
            <a:endParaRPr lang="en-US" sz="2000" b="1" i="0" u="none" strike="noStrike" kern="1200" baseline="0" dirty="0" smtClean="0">
              <a:solidFill>
                <a:schemeClr val="tx1"/>
              </a:solidFill>
              <a:effectLst>
                <a:outerShdw blurRad="38100" dist="38100" dir="2700000" algn="tl">
                  <a:srgbClr val="C0C0C0"/>
                </a:outerShdw>
              </a:effectLst>
              <a:latin typeface="+mn-lt"/>
              <a:ea typeface="+mn-ea"/>
              <a:cs typeface="+mn-cs"/>
            </a:endParaRPr>
          </a:p>
          <a:p>
            <a:r>
              <a:rPr lang="en-US" sz="2000" b="1" i="0" u="none" strike="noStrike" kern="1200" baseline="0" dirty="0" smtClean="0">
                <a:solidFill>
                  <a:schemeClr val="tx1"/>
                </a:solidFill>
                <a:effectLst>
                  <a:outerShdw blurRad="38100" dist="38100" dir="2700000" algn="tl">
                    <a:srgbClr val="C0C0C0"/>
                  </a:outerShdw>
                </a:effectLst>
                <a:latin typeface="+mn-lt"/>
                <a:ea typeface="+mn-ea"/>
                <a:cs typeface="+mn-cs"/>
              </a:rPr>
              <a:t>Eventually, this should include the graduation to an older-youth program.</a:t>
            </a:r>
            <a:endParaRPr lang="en-US" sz="3600" b="1" dirty="0" smtClean="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14681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a:buNone/>
            </a:pPr>
            <a:r>
              <a:rPr lang="en-US" sz="2000" b="1" dirty="0" smtClean="0">
                <a:solidFill>
                  <a:schemeClr val="hlink"/>
                </a:solidFill>
                <a:effectLst>
                  <a:outerShdw blurRad="38100" dist="38100" dir="2700000" algn="tl">
                    <a:srgbClr val="C0C0C0"/>
                  </a:outerShdw>
                </a:effectLst>
              </a:rPr>
              <a:t>Look</a:t>
            </a:r>
            <a:r>
              <a:rPr lang="en-US" sz="2000" b="1" baseline="0" dirty="0" smtClean="0">
                <a:solidFill>
                  <a:schemeClr val="hlink"/>
                </a:solidFill>
                <a:effectLst>
                  <a:outerShdw blurRad="38100" dist="38100" dir="2700000" algn="tl">
                    <a:srgbClr val="C0C0C0"/>
                  </a:outerShdw>
                </a:effectLst>
              </a:rPr>
              <a:t> for the “re-tooled” Venturing program to be announced next year.</a:t>
            </a:r>
            <a:endParaRPr lang="en-US" sz="2000" b="1" dirty="0" smtClean="0">
              <a:solidFill>
                <a:schemeClr val="hlink"/>
              </a:solidFill>
              <a:effectLst>
                <a:outerShdw blurRad="38100" dist="38100" dir="2700000" algn="tl">
                  <a:srgbClr val="C0C0C0"/>
                </a:outerShdw>
              </a:effectLst>
            </a:endParaRPr>
          </a:p>
        </p:txBody>
      </p:sp>
    </p:spTree>
    <p:extLst>
      <p:ext uri="{BB962C8B-B14F-4D97-AF65-F5344CB8AC3E}">
        <p14:creationId xmlns:p14="http://schemas.microsoft.com/office/powerpoint/2010/main" val="101499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bwMode="auto">
          <a:noFill/>
          <a:ln>
            <a:solidFill>
              <a:srgbClr val="000000"/>
            </a:solidFill>
            <a:miter lim="800000"/>
            <a:headEnd/>
            <a:tailEnd/>
          </a:ln>
        </p:spPr>
      </p:sp>
      <p:sp>
        <p:nvSpPr>
          <p:cNvPr id="593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238237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i="0" u="sng" strike="noStrike" kern="1200" baseline="0" dirty="0" smtClean="0">
                <a:solidFill>
                  <a:schemeClr val="tx1"/>
                </a:solidFill>
                <a:latin typeface="+mn-lt"/>
                <a:ea typeface="+mn-ea"/>
                <a:cs typeface="+mn-cs"/>
              </a:rPr>
              <a:t>The Outcome</a:t>
            </a:r>
          </a:p>
          <a:p>
            <a:r>
              <a:rPr lang="en-US" sz="1600" b="1" i="0" u="none" strike="noStrike" kern="1200" baseline="0" dirty="0" smtClean="0">
                <a:solidFill>
                  <a:schemeClr val="tx1"/>
                </a:solidFill>
                <a:latin typeface="+mn-lt"/>
                <a:ea typeface="+mn-ea"/>
                <a:cs typeface="+mn-cs"/>
              </a:rPr>
              <a:t>• Help make the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-to-Scout transition seamless.</a:t>
            </a:r>
          </a:p>
          <a:p>
            <a:r>
              <a:rPr lang="en-US" sz="1600" b="1" i="0" u="none" strike="noStrike" kern="1200" baseline="0" dirty="0" smtClean="0">
                <a:solidFill>
                  <a:schemeClr val="tx1"/>
                </a:solidFill>
                <a:latin typeface="+mn-lt"/>
                <a:ea typeface="+mn-ea"/>
                <a:cs typeface="+mn-cs"/>
              </a:rPr>
              <a:t>• Give all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Scouts a chance to experience the fun and excitement of Boy Scouting.</a:t>
            </a:r>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20</a:t>
            </a:fld>
            <a:endParaRPr lang="en-US"/>
          </a:p>
        </p:txBody>
      </p:sp>
    </p:spTree>
    <p:extLst>
      <p:ext uri="{BB962C8B-B14F-4D97-AF65-F5344CB8AC3E}">
        <p14:creationId xmlns:p14="http://schemas.microsoft.com/office/powerpoint/2010/main" val="190920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p:spPr>
      </p:sp>
      <p:sp>
        <p:nvSpPr>
          <p:cNvPr id="161795"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extLst>
      <p:ext uri="{BB962C8B-B14F-4D97-AF65-F5344CB8AC3E}">
        <p14:creationId xmlns:p14="http://schemas.microsoft.com/office/powerpoint/2010/main" val="378551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smtClean="0">
                <a:solidFill>
                  <a:schemeClr val="tx1"/>
                </a:solidFill>
                <a:latin typeface="+mn-lt"/>
                <a:ea typeface="+mn-ea"/>
                <a:cs typeface="+mn-cs"/>
              </a:rPr>
              <a:t>To avoid the pitfall of shrinking membership, a troop should add at least 10 new Scouts every year.</a:t>
            </a:r>
          </a:p>
          <a:p>
            <a:r>
              <a:rPr lang="en-US" sz="1600" b="0" i="0" u="none" strike="noStrike" kern="1200" baseline="0" dirty="0" smtClean="0">
                <a:solidFill>
                  <a:schemeClr val="tx1"/>
                </a:solidFill>
                <a:latin typeface="+mn-lt"/>
                <a:ea typeface="+mn-ea"/>
                <a:cs typeface="+mn-cs"/>
              </a:rPr>
              <a:t>Having a year-round growth plan in place will help attract new Scouts.</a:t>
            </a:r>
          </a:p>
          <a:p>
            <a:endParaRPr lang="en-US" sz="1600" b="0" i="0" u="none" strike="noStrike" kern="1200" baseline="0" dirty="0" smtClean="0">
              <a:solidFill>
                <a:schemeClr val="tx1"/>
              </a:solidFill>
              <a:latin typeface="+mn-lt"/>
              <a:ea typeface="+mn-ea"/>
              <a:cs typeface="+mn-cs"/>
            </a:endParaRPr>
          </a:p>
          <a:p>
            <a:r>
              <a:rPr lang="en-US" sz="1600" b="0" i="0" u="none" strike="noStrike" kern="1200" baseline="0" dirty="0" smtClean="0">
                <a:solidFill>
                  <a:schemeClr val="tx1"/>
                </a:solidFill>
                <a:latin typeface="+mn-lt"/>
                <a:ea typeface="+mn-ea"/>
                <a:cs typeface="+mn-cs"/>
              </a:rPr>
              <a:t>There are three main methods of recruiting new Scouts into troops:</a:t>
            </a:r>
          </a:p>
          <a:p>
            <a:r>
              <a:rPr lang="en-US" sz="1600" b="0" i="0" u="none" strike="noStrike" kern="1200" baseline="0" dirty="0" smtClean="0">
                <a:solidFill>
                  <a:schemeClr val="tx1"/>
                </a:solidFill>
                <a:latin typeface="+mn-lt"/>
                <a:ea typeface="+mn-ea"/>
                <a:cs typeface="+mn-cs"/>
              </a:rPr>
              <a:t>• Graduate </a:t>
            </a:r>
            <a:r>
              <a:rPr lang="en-US" sz="1600" b="0" i="0" u="none" strike="noStrike" kern="1200" baseline="0" dirty="0" err="1" smtClean="0">
                <a:solidFill>
                  <a:schemeClr val="tx1"/>
                </a:solidFill>
                <a:latin typeface="+mn-lt"/>
                <a:ea typeface="+mn-ea"/>
                <a:cs typeface="+mn-cs"/>
              </a:rPr>
              <a:t>Webelos</a:t>
            </a:r>
            <a:r>
              <a:rPr lang="en-US" sz="1600" b="0" i="0" u="none" strike="noStrike" kern="1200" baseline="0" dirty="0" smtClean="0">
                <a:solidFill>
                  <a:schemeClr val="tx1"/>
                </a:solidFill>
                <a:latin typeface="+mn-lt"/>
                <a:ea typeface="+mn-ea"/>
                <a:cs typeface="+mn-cs"/>
              </a:rPr>
              <a:t> Scouts into a Boy Scout troop.</a:t>
            </a:r>
          </a:p>
          <a:p>
            <a:r>
              <a:rPr lang="en-US" sz="1600" b="0" i="0" u="none" strike="noStrike" kern="1200" baseline="0" dirty="0" smtClean="0">
                <a:solidFill>
                  <a:schemeClr val="tx1"/>
                </a:solidFill>
                <a:latin typeface="+mn-lt"/>
                <a:ea typeface="+mn-ea"/>
                <a:cs typeface="+mn-cs"/>
              </a:rPr>
              <a:t>• Host a troop open house.</a:t>
            </a:r>
          </a:p>
          <a:p>
            <a:r>
              <a:rPr lang="en-US" sz="1600" b="0" i="0" u="none" strike="noStrike" kern="1200" baseline="0" dirty="0" smtClean="0">
                <a:solidFill>
                  <a:schemeClr val="tx1"/>
                </a:solidFill>
                <a:latin typeface="+mn-lt"/>
                <a:ea typeface="+mn-ea"/>
                <a:cs typeface="+mn-cs"/>
              </a:rPr>
              <a:t>• Encourage boy-to-boy recruiting.</a:t>
            </a:r>
          </a:p>
          <a:p>
            <a:endParaRPr lang="en-US" sz="1600" b="0" i="0" u="none" strike="noStrike" kern="1200" baseline="0" dirty="0" smtClean="0">
              <a:solidFill>
                <a:schemeClr val="tx1"/>
              </a:solidFill>
              <a:latin typeface="+mn-lt"/>
              <a:ea typeface="+mn-ea"/>
              <a:cs typeface="+mn-cs"/>
            </a:endParaRPr>
          </a:p>
          <a:p>
            <a:r>
              <a:rPr lang="en-US" sz="1600" dirty="0" smtClean="0"/>
              <a:t>Remember</a:t>
            </a:r>
            <a:r>
              <a:rPr lang="en-US" sz="1600" baseline="0" dirty="0" smtClean="0"/>
              <a:t> – 90% of all Boy Scouts come from Cub Scouts.</a:t>
            </a:r>
          </a:p>
          <a:p>
            <a:r>
              <a:rPr lang="en-US" sz="1600" baseline="0" dirty="0" smtClean="0"/>
              <a:t>The W-T-S transition is essential to our success.  We MUST pay attention to the players and process!</a:t>
            </a:r>
            <a:endParaRPr lang="en-US" sz="1600" dirty="0"/>
          </a:p>
        </p:txBody>
      </p:sp>
      <p:sp>
        <p:nvSpPr>
          <p:cNvPr id="4" name="Slide Number Placeholder 3"/>
          <p:cNvSpPr>
            <a:spLocks noGrp="1"/>
          </p:cNvSpPr>
          <p:nvPr>
            <p:ph type="sldNum" sz="quarter" idx="10"/>
          </p:nvPr>
        </p:nvSpPr>
        <p:spPr/>
        <p:txBody>
          <a:bodyPr/>
          <a:lstStyle/>
          <a:p>
            <a:pPr>
              <a:defRPr/>
            </a:pPr>
            <a:fld id="{A197364D-C55B-463C-9E58-3FEBC9E83C41}" type="slidenum">
              <a:rPr lang="en-US" smtClean="0"/>
              <a:pPr>
                <a:defRPr/>
              </a:pPr>
              <a:t>3</a:t>
            </a:fld>
            <a:endParaRPr lang="en-US"/>
          </a:p>
        </p:txBody>
      </p:sp>
    </p:spTree>
    <p:extLst>
      <p:ext uri="{BB962C8B-B14F-4D97-AF65-F5344CB8AC3E}">
        <p14:creationId xmlns:p14="http://schemas.microsoft.com/office/powerpoint/2010/main" val="167750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smtClean="0"/>
              <a:t>One of Scouting’s greatest challenges is to make the next level of Scouting readily available for a young man once he meets the joining requirements.</a:t>
            </a:r>
          </a:p>
          <a:p>
            <a:pPr>
              <a:buNone/>
            </a:pPr>
            <a:endParaRPr lang="en-US" sz="1600" b="0" i="1"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2582523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1" i="0" u="none" strike="noStrike" kern="1200" baseline="0" dirty="0" smtClean="0">
                <a:solidFill>
                  <a:schemeClr val="tx1"/>
                </a:solidFill>
                <a:latin typeface="+mn-lt"/>
                <a:ea typeface="+mn-ea"/>
                <a:cs typeface="+mn-cs"/>
              </a:rPr>
              <a:t>The key factor to improved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transition is the ongoing working relationship of the leaders of a Cub Scout pack and a Boy Scout troop.</a:t>
            </a:r>
          </a:p>
          <a:p>
            <a:endParaRPr lang="en-US" sz="1600" b="1" i="0" u="none" strike="noStrike" kern="1200" baseline="0" dirty="0" smtClean="0">
              <a:solidFill>
                <a:schemeClr val="tx1"/>
              </a:solidFill>
              <a:latin typeface="+mn-lt"/>
              <a:ea typeface="+mn-ea"/>
              <a:cs typeface="+mn-cs"/>
            </a:endParaRPr>
          </a:p>
          <a:p>
            <a:r>
              <a:rPr lang="en-US" sz="1600" b="1" i="0" u="none" strike="noStrike" kern="1200" baseline="0" dirty="0" smtClean="0">
                <a:solidFill>
                  <a:schemeClr val="tx1"/>
                </a:solidFill>
                <a:latin typeface="+mn-lt"/>
                <a:ea typeface="+mn-ea"/>
                <a:cs typeface="+mn-cs"/>
              </a:rPr>
              <a:t>Ideally a community organization would have both a pack and a troop with leaders who work together to help move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Scouts into a Boy Scout troop the same way schools move students from elementary school to middle school.</a:t>
            </a:r>
          </a:p>
        </p:txBody>
      </p:sp>
    </p:spTree>
    <p:extLst>
      <p:ext uri="{BB962C8B-B14F-4D97-AF65-F5344CB8AC3E}">
        <p14:creationId xmlns:p14="http://schemas.microsoft.com/office/powerpoint/2010/main" val="363127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1" i="0" u="none" strike="noStrike" kern="1200" baseline="0" dirty="0" smtClean="0">
                <a:solidFill>
                  <a:schemeClr val="tx1"/>
                </a:solidFill>
                <a:latin typeface="+mn-lt"/>
                <a:ea typeface="+mn-ea"/>
                <a:cs typeface="+mn-cs"/>
              </a:rPr>
              <a:t>The passage from Cub Scout pack to Boy Scout troop should be smooth, with no time lost in between. </a:t>
            </a:r>
          </a:p>
          <a:p>
            <a:endParaRPr lang="en-US" sz="1600" b="1" i="0" u="none" strike="noStrike" kern="1200" baseline="0" dirty="0" smtClean="0">
              <a:solidFill>
                <a:schemeClr val="tx1"/>
              </a:solidFill>
              <a:latin typeface="+mn-lt"/>
              <a:ea typeface="+mn-ea"/>
              <a:cs typeface="+mn-cs"/>
            </a:endParaRPr>
          </a:p>
          <a:p>
            <a:r>
              <a:rPr lang="en-US" sz="1600" b="1" i="0" u="none" strike="noStrike" kern="1200" baseline="0" dirty="0" smtClean="0">
                <a:solidFill>
                  <a:schemeClr val="tx1"/>
                </a:solidFill>
                <a:latin typeface="+mn-lt"/>
                <a:ea typeface="+mn-ea"/>
                <a:cs typeface="+mn-cs"/>
              </a:rPr>
              <a:t>By the time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Scouts are ready to cross over, they and their families should be familiar and comfortable with the youth and adult leaders of the troop, their role in the troop and troop activities, and feel excited about beginning this new adventure. </a:t>
            </a:r>
          </a:p>
          <a:p>
            <a:endParaRPr lang="en-US" sz="1600" b="1" i="0" u="none" strike="noStrike"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2440508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1" i="0" u="none" strike="noStrike" kern="1200" baseline="0" dirty="0" smtClean="0">
                <a:solidFill>
                  <a:schemeClr val="tx1"/>
                </a:solidFill>
                <a:latin typeface="+mn-lt"/>
                <a:ea typeface="+mn-ea"/>
                <a:cs typeface="+mn-cs"/>
              </a:rPr>
              <a:t>The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Scout’s graduation ceremony should clearly signify his transition to a new level of Scouting, and could include the presentation of his Arrow of Light Award, a </a:t>
            </a:r>
            <a:r>
              <a:rPr lang="en-US" sz="1600" b="1" i="1" u="none" strike="noStrike" kern="1200" baseline="0" dirty="0" smtClean="0">
                <a:solidFill>
                  <a:schemeClr val="tx1"/>
                </a:solidFill>
                <a:latin typeface="+mn-lt"/>
                <a:ea typeface="+mn-ea"/>
                <a:cs typeface="+mn-cs"/>
              </a:rPr>
              <a:t>Boy Scout Handbook, </a:t>
            </a:r>
            <a:r>
              <a:rPr lang="en-US" sz="1600" b="1" i="0" u="none" strike="noStrike" kern="1200" baseline="0" dirty="0" smtClean="0">
                <a:solidFill>
                  <a:schemeClr val="tx1"/>
                </a:solidFill>
                <a:latin typeface="+mn-lt"/>
                <a:ea typeface="+mn-ea"/>
                <a:cs typeface="+mn-cs"/>
              </a:rPr>
              <a:t>and a troop neckerchief.</a:t>
            </a:r>
            <a:endParaRPr lang="en-US" sz="1600" b="0" i="1"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138870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r>
              <a:rPr lang="en-US" sz="1600" b="1" i="0" u="none" strike="noStrike" kern="1200" baseline="0" dirty="0" smtClean="0">
                <a:solidFill>
                  <a:schemeClr val="tx1"/>
                </a:solidFill>
                <a:latin typeface="+mn-lt"/>
                <a:ea typeface="+mn-ea"/>
                <a:cs typeface="+mn-cs"/>
              </a:rPr>
              <a:t>It should be the goal of the </a:t>
            </a:r>
            <a:r>
              <a:rPr lang="en-US" sz="1600" b="1" i="0" u="none" strike="noStrike" kern="1200" baseline="0" dirty="0" err="1" smtClean="0">
                <a:solidFill>
                  <a:schemeClr val="tx1"/>
                </a:solidFill>
                <a:latin typeface="+mn-lt"/>
                <a:ea typeface="+mn-ea"/>
                <a:cs typeface="+mn-cs"/>
              </a:rPr>
              <a:t>Cubmaster</a:t>
            </a:r>
            <a:r>
              <a:rPr lang="en-US" sz="1600" b="1" i="0" u="none" strike="noStrike" kern="1200" baseline="0" dirty="0" smtClean="0">
                <a:solidFill>
                  <a:schemeClr val="tx1"/>
                </a:solidFill>
                <a:latin typeface="+mn-lt"/>
                <a:ea typeface="+mn-ea"/>
                <a:cs typeface="+mn-cs"/>
              </a:rPr>
              <a:t> and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den leaders to graduate every </a:t>
            </a:r>
            <a:r>
              <a:rPr lang="en-US" sz="1600" b="1" i="0" u="none" strike="noStrike" kern="1200" baseline="0" dirty="0" err="1" smtClean="0">
                <a:solidFill>
                  <a:schemeClr val="tx1"/>
                </a:solidFill>
                <a:latin typeface="+mn-lt"/>
                <a:ea typeface="+mn-ea"/>
                <a:cs typeface="+mn-cs"/>
              </a:rPr>
              <a:t>Webelos</a:t>
            </a:r>
            <a:r>
              <a:rPr lang="en-US" sz="1600" b="1" i="0" u="none" strike="noStrike" kern="1200" baseline="0" dirty="0" smtClean="0">
                <a:solidFill>
                  <a:schemeClr val="tx1"/>
                </a:solidFill>
                <a:latin typeface="+mn-lt"/>
                <a:ea typeface="+mn-ea"/>
                <a:cs typeface="+mn-cs"/>
              </a:rPr>
              <a:t> Scout into a Boy Scout troop.</a:t>
            </a:r>
          </a:p>
          <a:p>
            <a:endParaRPr lang="en-US" sz="1600" b="1" i="0" u="none" strike="noStrike" kern="1200" baseline="0" dirty="0" smtClean="0">
              <a:solidFill>
                <a:schemeClr val="tx1"/>
              </a:solidFill>
              <a:latin typeface="+mn-lt"/>
              <a:ea typeface="+mn-ea"/>
              <a:cs typeface="+mn-cs"/>
            </a:endParaRPr>
          </a:p>
          <a:p>
            <a:r>
              <a:rPr lang="en-US" sz="1600" b="1" i="0" u="none" strike="noStrike" kern="1200" baseline="0" dirty="0" smtClean="0">
                <a:solidFill>
                  <a:schemeClr val="tx1"/>
                </a:solidFill>
                <a:latin typeface="+mn-lt"/>
                <a:ea typeface="+mn-ea"/>
                <a:cs typeface="+mn-cs"/>
              </a:rPr>
              <a:t>The key to accomplishing this is to begin promoting Boy Scouting when Cub Scouts are still in their Tiger, Wolf, and Bear dens, and to sell the sizzle of the great outdoors.</a:t>
            </a:r>
            <a:endParaRPr lang="en-US" sz="1600" b="1" i="1" kern="1200" baseline="0" dirty="0" smtClean="0">
              <a:solidFill>
                <a:schemeClr val="tx1"/>
              </a:solidFill>
              <a:latin typeface="+mn-lt"/>
              <a:ea typeface="+mn-ea"/>
              <a:cs typeface="+mn-cs"/>
            </a:endParaRPr>
          </a:p>
        </p:txBody>
      </p:sp>
    </p:spTree>
    <p:extLst>
      <p:ext uri="{BB962C8B-B14F-4D97-AF65-F5344CB8AC3E}">
        <p14:creationId xmlns:p14="http://schemas.microsoft.com/office/powerpoint/2010/main" val="385486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p:spPr>
      </p:sp>
      <p:sp>
        <p:nvSpPr>
          <p:cNvPr id="14336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smtClean="0"/>
              <a:t>The Unit Commissioner is the connecting link in the chain between the Troop and the Pack</a:t>
            </a:r>
          </a:p>
          <a:p>
            <a:endParaRPr lang="en-US" sz="1600" dirty="0" smtClean="0"/>
          </a:p>
        </p:txBody>
      </p:sp>
    </p:spTree>
    <p:extLst>
      <p:ext uri="{BB962C8B-B14F-4D97-AF65-F5344CB8AC3E}">
        <p14:creationId xmlns:p14="http://schemas.microsoft.com/office/powerpoint/2010/main" val="150000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9.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smtClean="0"/>
              <a:pPr>
                <a:defRPr/>
              </a:pPr>
              <a:t>10/13/2013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549E06E-BE7D-4CAE-B57E-B8C3BC61624C}" type="datetime1">
              <a:rPr lang="en-US" smtClean="0"/>
              <a:pPr>
                <a:defRPr/>
              </a:pPr>
              <a:t>10/13/2013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86535AD-D556-46FE-B23E-34EDA9EB00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32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32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83467382-A389-4B15-B235-FA71E72DF90C}" type="datetime1">
              <a:rPr lang="en-US" smtClean="0"/>
              <a:pPr>
                <a:defRPr/>
              </a:pPr>
              <a:t>10/13/2013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33E6A72-8448-4BE3-B001-7A57D5E1D0D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8686800" y="6508750"/>
            <a:ext cx="412750" cy="365125"/>
          </a:xfrm>
        </p:spPr>
        <p:txBody>
          <a:bodyPr/>
          <a:lstStyle>
            <a:lvl1pPr>
              <a:defRPr/>
            </a:lvl1pPr>
          </a:lstStyle>
          <a:p>
            <a:fld id="{BE238B9C-D53A-444D-9C87-7E9126D60BD2}" type="slidenum">
              <a:rPr lang="en-US"/>
              <a:pPr/>
              <a:t>‹#›</a:t>
            </a:fld>
            <a:endParaRPr lang="en-US"/>
          </a:p>
        </p:txBody>
      </p:sp>
      <p:sp>
        <p:nvSpPr>
          <p:cNvPr id="6" name="Date Placeholder 3"/>
          <p:cNvSpPr>
            <a:spLocks noGrp="1"/>
          </p:cNvSpPr>
          <p:nvPr>
            <p:ph type="dt" sz="half" idx="11"/>
          </p:nvPr>
        </p:nvSpPr>
        <p:spPr/>
        <p:txBody>
          <a:bodyPr/>
          <a:lstStyle>
            <a:lvl1pPr>
              <a:defRPr/>
            </a:lvl1pPr>
          </a:lstStyle>
          <a:p>
            <a:fld id="{C92B2311-2AEF-433F-8673-CCFB18527A70}" type="datetime1">
              <a:rPr lang="en-US" smtClean="0"/>
              <a:pPr/>
              <a:t>10/13/2013</a:t>
            </a:fld>
            <a:endParaRPr lang="en-US"/>
          </a:p>
        </p:txBody>
      </p:sp>
      <p:pic>
        <p:nvPicPr>
          <p:cNvPr id="7" name="Picture 6" descr="ArcherSilo_blue.png"/>
          <p:cNvPicPr>
            <a:picLocks noChangeAspect="1"/>
          </p:cNvPicPr>
          <p:nvPr userDrawn="1"/>
        </p:nvPicPr>
        <p:blipFill>
          <a:blip r:embed="rId2" cstate="print">
            <a:lum bright="70000" contrast="-70000"/>
          </a:blip>
          <a:stretch>
            <a:fillRect/>
          </a:stretch>
        </p:blipFill>
        <p:spPr>
          <a:xfrm flipH="1">
            <a:off x="1219200" y="5852160"/>
            <a:ext cx="438137" cy="1005840"/>
          </a:xfrm>
          <a:prstGeom prst="rect">
            <a:avLst/>
          </a:prstGeom>
        </p:spPr>
      </p:pic>
      <p:pic>
        <p:nvPicPr>
          <p:cNvPr id="8" name="Picture 7" descr="SailboatSilo_Blue.png"/>
          <p:cNvPicPr>
            <a:picLocks noChangeAspect="1"/>
          </p:cNvPicPr>
          <p:nvPr userDrawn="1"/>
        </p:nvPicPr>
        <p:blipFill>
          <a:blip r:embed="rId3" cstate="print">
            <a:lum bright="70000" contrast="-70000"/>
          </a:blip>
          <a:stretch>
            <a:fillRect/>
          </a:stretch>
        </p:blipFill>
        <p:spPr>
          <a:xfrm rot="21040841">
            <a:off x="1234300" y="2415080"/>
            <a:ext cx="749973" cy="1188720"/>
          </a:xfrm>
          <a:prstGeom prst="rect">
            <a:avLst/>
          </a:prstGeom>
        </p:spPr>
      </p:pic>
      <p:pic>
        <p:nvPicPr>
          <p:cNvPr id="9" name="Picture 8" descr="ScubaSilo_blue.png"/>
          <p:cNvPicPr>
            <a:picLocks noChangeAspect="1"/>
          </p:cNvPicPr>
          <p:nvPr userDrawn="1"/>
        </p:nvPicPr>
        <p:blipFill>
          <a:blip r:embed="rId4" cstate="print">
            <a:lum bright="70000" contrast="-70000"/>
          </a:blip>
          <a:stretch>
            <a:fillRect/>
          </a:stretch>
        </p:blipFill>
        <p:spPr>
          <a:xfrm>
            <a:off x="990600" y="4495800"/>
            <a:ext cx="759848" cy="767068"/>
          </a:xfrm>
          <a:prstGeom prst="rect">
            <a:avLst/>
          </a:prstGeom>
        </p:spPr>
      </p:pic>
      <p:pic>
        <p:nvPicPr>
          <p:cNvPr id="10" name="Picture 9" descr="RappelSilo_blue.png"/>
          <p:cNvPicPr>
            <a:picLocks noChangeAspect="1"/>
          </p:cNvPicPr>
          <p:nvPr userDrawn="1"/>
        </p:nvPicPr>
        <p:blipFill>
          <a:blip r:embed="rId5" cstate="print">
            <a:lum bright="70000" contrast="-70000"/>
          </a:blip>
          <a:stretch>
            <a:fillRect/>
          </a:stretch>
        </p:blipFill>
        <p:spPr>
          <a:xfrm>
            <a:off x="14197" y="5181600"/>
            <a:ext cx="671603" cy="1737360"/>
          </a:xfrm>
          <a:prstGeom prst="rect">
            <a:avLst/>
          </a:prstGeom>
        </p:spPr>
      </p:pic>
      <p:pic>
        <p:nvPicPr>
          <p:cNvPr id="11" name="Picture 10" descr="KayakSilo_blue.png"/>
          <p:cNvPicPr>
            <a:picLocks noChangeAspect="1"/>
          </p:cNvPicPr>
          <p:nvPr userDrawn="1"/>
        </p:nvPicPr>
        <p:blipFill>
          <a:blip r:embed="rId6" cstate="print">
            <a:lum bright="70000" contrast="-70000"/>
          </a:blip>
          <a:stretch>
            <a:fillRect/>
          </a:stretch>
        </p:blipFill>
        <p:spPr>
          <a:xfrm>
            <a:off x="-228600" y="3733800"/>
            <a:ext cx="1043755" cy="548640"/>
          </a:xfrm>
          <a:prstGeom prst="rect">
            <a:avLst/>
          </a:prstGeom>
        </p:spPr>
      </p:pic>
      <p:pic>
        <p:nvPicPr>
          <p:cNvPr id="12" name="Picture 11" descr="ZiplineSilo_Blue.png"/>
          <p:cNvPicPr>
            <a:picLocks noChangeAspect="1"/>
          </p:cNvPicPr>
          <p:nvPr userDrawn="1"/>
        </p:nvPicPr>
        <p:blipFill>
          <a:blip r:embed="rId7" cstate="print">
            <a:lum bright="70000" contrast="-70000"/>
          </a:blip>
          <a:stretch>
            <a:fillRect/>
          </a:stretch>
        </p:blipFill>
        <p:spPr>
          <a:xfrm>
            <a:off x="381000" y="1905000"/>
            <a:ext cx="713275" cy="9144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bg>
      <p:bgRef idx="1002">
        <a:schemeClr val="bg1"/>
      </p:bgRef>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6" name="Freeform 5"/>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prstClr val="white"/>
              </a:solidFill>
            </a:endParaRPr>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cxnSp>
        <p:nvCxnSpPr>
          <p:cNvPr id="9" name="Straight Connector 8"/>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10" name="Date Placeholder 4"/>
          <p:cNvSpPr>
            <a:spLocks noGrp="1"/>
          </p:cNvSpPr>
          <p:nvPr>
            <p:ph type="dt" sz="half" idx="10"/>
          </p:nvPr>
        </p:nvSpPr>
        <p:spPr/>
        <p:txBody>
          <a:bodyPr/>
          <a:lstStyle>
            <a:lvl1pPr>
              <a:defRPr/>
            </a:lvl1pPr>
            <a:extLst/>
          </a:lstStyle>
          <a:p>
            <a:pPr>
              <a:defRPr/>
            </a:pPr>
            <a:fld id="{9159B06E-588A-49D7-A36A-551D51B119B7}" type="datetimeFigureOut">
              <a:rPr lang="en-US">
                <a:solidFill>
                  <a:prstClr val="white"/>
                </a:solidFill>
              </a:rPr>
              <a:pPr>
                <a:defRPr/>
              </a:pPr>
              <a:t>10/13/2013</a:t>
            </a:fld>
            <a:endParaRPr lang="en-US">
              <a:solidFill>
                <a:prstClr val="white"/>
              </a:solidFill>
            </a:endParaRPr>
          </a:p>
        </p:txBody>
      </p:sp>
      <p:sp>
        <p:nvSpPr>
          <p:cNvPr id="11" name="Footer Placeholder 5"/>
          <p:cNvSpPr>
            <a:spLocks noGrp="1"/>
          </p:cNvSpPr>
          <p:nvPr>
            <p:ph type="ftr" sz="quarter" idx="11"/>
          </p:nvPr>
        </p:nvSpPr>
        <p:spPr/>
        <p:txBody>
          <a:bodyPr/>
          <a:lstStyle>
            <a:lvl1pPr>
              <a:defRPr/>
            </a:lvl1pPr>
            <a:extLst/>
          </a:lstStyle>
          <a:p>
            <a:pPr>
              <a:defRPr/>
            </a:pPr>
            <a:endParaRPr lang="en-US">
              <a:solidFill>
                <a:prstClr val="white"/>
              </a:solidFill>
            </a:endParaRPr>
          </a:p>
        </p:txBody>
      </p:sp>
      <p:sp>
        <p:nvSpPr>
          <p:cNvPr id="12" name="Slide Number Placeholder 6"/>
          <p:cNvSpPr>
            <a:spLocks noGrp="1"/>
          </p:cNvSpPr>
          <p:nvPr>
            <p:ph type="sldNum" sz="quarter" idx="12"/>
          </p:nvPr>
        </p:nvSpPr>
        <p:spPr/>
        <p:txBody>
          <a:bodyPr/>
          <a:lstStyle>
            <a:lvl1pPr>
              <a:defRPr/>
            </a:lvl1pPr>
            <a:extLst/>
          </a:lstStyle>
          <a:p>
            <a:pPr>
              <a:defRPr/>
            </a:pPr>
            <a:fld id="{8DE4D886-028A-4207-B8C1-3AFC87907693}" type="slidenum">
              <a:rPr lang="en-US">
                <a:solidFill>
                  <a:prstClr val="white"/>
                </a:solidFill>
              </a:rPr>
              <a:pPr>
                <a:defRPr/>
              </a:pPr>
              <a:t>‹#›</a:t>
            </a:fld>
            <a:endParaRPr lang="en-US">
              <a:solidFill>
                <a:prstClr val="white"/>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AD6BD3BB-2663-42A8-823D-A4A94D4BF8B9}" type="datetime1">
              <a:rPr lang="en-US">
                <a:solidFill>
                  <a:srgbClr val="000000"/>
                </a:solidFill>
              </a:rPr>
              <a:pPr>
                <a:defRPr/>
              </a:pPr>
              <a:t>10/13/2013</a:t>
            </a:fld>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DDE3366-C31E-43CF-90E9-48B09332E02E}" type="slidenum">
              <a:rPr lang="en-US">
                <a:solidFill>
                  <a:srgbClr val="000000"/>
                </a:solidFill>
              </a:rPr>
              <a:pPr>
                <a:defRPr/>
              </a:pPr>
              <a:t>‹#›</a:t>
            </a:fld>
            <a:endParaRPr lang="en-US" dirty="0">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small"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5FCC476-105B-439D-8BA2-EF5C153D941E}" type="datetime1">
              <a:rPr lang="en-US">
                <a:solidFill>
                  <a:srgbClr val="000000"/>
                </a:solidFill>
              </a:rPr>
              <a:pPr>
                <a:defRPr/>
              </a:pPr>
              <a:t>10/13/2013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707BA663-5539-4382-90A0-63C46CA9C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450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cap="small"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5FCC476-105B-439D-8BA2-EF5C153D941E}" type="datetime1">
              <a:rPr lang="en-US" smtClean="0"/>
              <a:pPr>
                <a:defRPr/>
              </a:pPr>
              <a:t>10/13/2013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07BA663-5539-4382-90A0-63C46CA9C8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27A03873-4EE0-412C-9EF1-A26CAFE00F88}" type="datetime1">
              <a:rPr lang="en-US" smtClean="0"/>
              <a:pPr>
                <a:defRPr/>
              </a:pPr>
              <a:t>10/13/2013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D895AE8-E99A-422E-8EF4-9965F55A76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CD13CFF-768A-4BA3-9F3D-0B5D8DC650C1}" type="datetime1">
              <a:rPr lang="en-US" smtClean="0"/>
              <a:pPr>
                <a:defRPr/>
              </a:pPr>
              <a:t>10/13/2013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D37B13C-5FFD-4E14-9EBB-DEEB0A7772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D11DABB9-AFE8-4C1E-873B-568143FD6256}" type="datetime1">
              <a:rPr lang="en-US" smtClean="0"/>
              <a:pPr>
                <a:defRPr/>
              </a:pPr>
              <a:t>10/13/2013</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30750FBF-6542-48CF-AC68-96A611F5083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57ECA120-9537-4FBE-8032-364866FAA7F6}" type="datetime1">
              <a:rPr lang="en-US" smtClean="0"/>
              <a:pPr>
                <a:defRPr/>
              </a:pPr>
              <a:t>10/13/2013</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1AA48D3-A8F5-4504-B263-F741EB97C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11FFB3D-7665-4A26-8095-B1AB3F213571}" type="datetime1">
              <a:rPr lang="en-US" smtClean="0"/>
              <a:pPr>
                <a:defRPr/>
              </a:pPr>
              <a:t>10/13/2013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3708BE2-7196-4B78-B3B8-8E814461D07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021D9EEC-A195-4491-A6D7-D3CB0F20B040}" type="datetime1">
              <a:rPr lang="en-US" smtClean="0"/>
              <a:pPr>
                <a:defRPr/>
              </a:pPr>
              <a:t>10/13/2013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857D6A6E-5904-4190-A347-DA1F3E5F6CF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37E32942-E94F-4114-A253-56F3EA8ADB65}" type="datetime1">
              <a:rPr lang="en-US" smtClean="0"/>
              <a:pPr>
                <a:defRPr/>
              </a:pPr>
              <a:t>10/13/2013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7B7E973-1373-4601-8BBA-82EF8EF1230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xml"/><Relationship Id="rId1" Type="http://schemas.openxmlformats.org/officeDocument/2006/relationships/slideLayout" Target="../slideLayouts/slideLayout15.xml"/><Relationship Id="rId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1.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pPr>
                <a:defRPr/>
              </a:pPr>
              <a:t>10/13/2013</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pPr>
                <a:defRPr/>
              </a:pPr>
              <a:t>‹#›</a:t>
            </a:fld>
            <a:endParaRPr lang="en-US"/>
          </a:p>
        </p:txBody>
      </p:sp>
      <p:pic>
        <p:nvPicPr>
          <p:cNvPr id="148493" name="Picture 13" descr="AnnivGrStandard_White.png"/>
          <p:cNvPicPr>
            <a:picLocks noChangeAspect="1"/>
          </p:cNvPicPr>
          <p:nvPr userDrawn="1"/>
        </p:nvPicPr>
        <p:blipFill>
          <a:blip r:embed="rId1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75C22859-872D-41F4-BB79-2658EB370F52}" type="datetime1">
              <a:rPr lang="en-US" smtClean="0">
                <a:cs typeface="+mn-cs"/>
              </a:rPr>
              <a:pPr defTabSz="457200"/>
              <a:t>10/13/2013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4061"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4176"/>
            </a:gs>
            <a:gs pos="100000">
              <a:srgbClr val="005AA3"/>
            </a:gs>
          </a:gsLst>
          <a:lin ang="5400000"/>
        </a:gradFill>
        <a:effectLst/>
      </p:bgPr>
    </p:bg>
    <p:spTree>
      <p:nvGrpSpPr>
        <p:cNvPr id="1" name=""/>
        <p:cNvGrpSpPr/>
        <p:nvPr/>
      </p:nvGrpSpPr>
      <p:grpSpPr>
        <a:xfrm>
          <a:off x="0" y="0"/>
          <a:ext cx="0" cy="0"/>
          <a:chOff x="0" y="0"/>
          <a:chExt cx="0" cy="0"/>
        </a:xfrm>
      </p:grpSpPr>
      <p:pic>
        <p:nvPicPr>
          <p:cNvPr id="1026" name="Picture 15" descr="Prepared_For_LifeREV.png"/>
          <p:cNvPicPr>
            <a:picLocks noChangeAspect="1"/>
          </p:cNvPicPr>
          <p:nvPr userDrawn="1"/>
        </p:nvPicPr>
        <p:blipFill>
          <a:blip r:embed="rId3" cstate="print"/>
          <a:srcRect/>
          <a:stretch>
            <a:fillRect/>
          </a:stretch>
        </p:blipFill>
        <p:spPr bwMode="auto">
          <a:xfrm>
            <a:off x="7535863" y="6565900"/>
            <a:ext cx="1074737" cy="133350"/>
          </a:xfrm>
          <a:prstGeom prst="rect">
            <a:avLst/>
          </a:prstGeom>
          <a:noFill/>
          <a:ln w="9525">
            <a:noFill/>
            <a:miter lim="800000"/>
            <a:headEnd/>
            <a:tailEnd/>
          </a:ln>
        </p:spPr>
      </p:pic>
      <p:pic>
        <p:nvPicPr>
          <p:cNvPr id="1027" name="Picture 13" descr="AnnivGrStandard_White.png"/>
          <p:cNvPicPr>
            <a:picLocks noChangeAspect="1"/>
          </p:cNvPicPr>
          <p:nvPr userDrawn="1"/>
        </p:nvPicPr>
        <p:blipFill>
          <a:blip r:embed="rId4" cstate="print"/>
          <a:srcRect/>
          <a:stretch>
            <a:fillRect/>
          </a:stretch>
        </p:blipFill>
        <p:spPr bwMode="auto">
          <a:xfrm>
            <a:off x="2386013" y="6473825"/>
            <a:ext cx="1831975" cy="296863"/>
          </a:xfrm>
          <a:prstGeom prst="rect">
            <a:avLst/>
          </a:prstGeom>
          <a:noFill/>
          <a:ln w="9525">
            <a:noFill/>
            <a:miter lim="800000"/>
            <a:headEnd/>
            <a:tailEnd/>
          </a:ln>
        </p:spPr>
      </p:pic>
      <p:sp>
        <p:nvSpPr>
          <p:cNvPr id="9" name="Rectangle 8"/>
          <p:cNvSpPr>
            <a:spLocks noChangeArrowheads="1"/>
          </p:cNvSpPr>
          <p:nvPr userDrawn="1"/>
        </p:nvSpPr>
        <p:spPr bwMode="auto">
          <a:xfrm>
            <a:off x="-14288" y="0"/>
            <a:ext cx="2098676" cy="6873875"/>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defTabSz="457200" fontAlgn="auto">
              <a:spcBef>
                <a:spcPts val="0"/>
              </a:spcBef>
              <a:spcAft>
                <a:spcPts val="0"/>
              </a:spcAft>
              <a:defRPr/>
            </a:pPr>
            <a:endParaRPr lang="en-US">
              <a:solidFill>
                <a:prstClr val="white"/>
              </a:solidFill>
              <a:latin typeface="Calibri"/>
              <a:cs typeface="+mn-cs"/>
            </a:endParaRPr>
          </a:p>
        </p:txBody>
      </p:sp>
      <p:pic>
        <p:nvPicPr>
          <p:cNvPr id="1029" name="Picture 10" descr="FDL_4K.png"/>
          <p:cNvPicPr>
            <a:picLocks noChangeAspect="1"/>
          </p:cNvPicPr>
          <p:nvPr userDrawn="1"/>
        </p:nvPicPr>
        <p:blipFill>
          <a:blip r:embed="rId5" cstate="print"/>
          <a:srcRect/>
          <a:stretch>
            <a:fillRect/>
          </a:stretch>
        </p:blipFill>
        <p:spPr bwMode="auto">
          <a:xfrm>
            <a:off x="223838" y="280988"/>
            <a:ext cx="1658937" cy="1898650"/>
          </a:xfrm>
          <a:prstGeom prst="rect">
            <a:avLst/>
          </a:prstGeom>
          <a:noFill/>
          <a:ln w="9525">
            <a:noFill/>
            <a:miter lim="800000"/>
            <a:headEnd/>
            <a:tailEnd/>
          </a:ln>
        </p:spPr>
      </p:pic>
      <p:sp>
        <p:nvSpPr>
          <p:cNvPr id="1030" name="Title Placeholder 1"/>
          <p:cNvSpPr>
            <a:spLocks noGrp="1"/>
          </p:cNvSpPr>
          <p:nvPr>
            <p:ph type="title"/>
          </p:nvPr>
        </p:nvSpPr>
        <p:spPr bwMode="auto">
          <a:xfrm>
            <a:off x="2408238" y="274638"/>
            <a:ext cx="620236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Text Placeholder 2"/>
          <p:cNvSpPr>
            <a:spLocks noGrp="1"/>
          </p:cNvSpPr>
          <p:nvPr>
            <p:ph type="body" idx="1"/>
          </p:nvPr>
        </p:nvSpPr>
        <p:spPr bwMode="auto">
          <a:xfrm>
            <a:off x="2408238" y="1600200"/>
            <a:ext cx="627856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8686800" y="6429375"/>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itchFamily="-105" charset="0"/>
              </a:defRPr>
            </a:lvl1pPr>
          </a:lstStyle>
          <a:p>
            <a:pPr defTabSz="457200"/>
            <a:fld id="{1481B88F-FA56-43D8-81ED-34726747F236}" type="slidenum">
              <a:rPr lang="en-US">
                <a:cs typeface="+mn-cs"/>
              </a:rPr>
              <a:pPr defTabSz="457200"/>
              <a:t>‹#›</a:t>
            </a:fld>
            <a:endParaRPr lang="en-US">
              <a:cs typeface="+mn-cs"/>
            </a:endParaRPr>
          </a:p>
        </p:txBody>
      </p:sp>
      <p:sp>
        <p:nvSpPr>
          <p:cNvPr id="12" name="Date Placeholder 3"/>
          <p:cNvSpPr>
            <a:spLocks noGrp="1"/>
          </p:cNvSpPr>
          <p:nvPr>
            <p:ph type="dt" sz="half" idx="2"/>
          </p:nvPr>
        </p:nvSpPr>
        <p:spPr>
          <a:xfrm>
            <a:off x="5503863" y="6429375"/>
            <a:ext cx="1855787"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itchFamily="-105" charset="0"/>
              </a:defRPr>
            </a:lvl1pPr>
          </a:lstStyle>
          <a:p>
            <a:pPr defTabSz="457200"/>
            <a:fld id="{9E305554-BC54-4800-A677-42E5E0945AE9}" type="datetime1">
              <a:rPr lang="en-US" smtClean="0">
                <a:cs typeface="+mn-cs"/>
              </a:rPr>
              <a:pPr defTabSz="457200"/>
              <a:t>10/13/2013</a:t>
            </a:fld>
            <a:endParaRPr lang="en-US">
              <a:cs typeface="+mn-cs"/>
            </a:endParaRPr>
          </a:p>
        </p:txBody>
      </p:sp>
      <p:sp>
        <p:nvSpPr>
          <p:cNvPr id="17" name="Rectangle 16"/>
          <p:cNvSpPr/>
          <p:nvPr userDrawn="1"/>
        </p:nvSpPr>
        <p:spPr>
          <a:xfrm flipV="1">
            <a:off x="2089150" y="0"/>
            <a:ext cx="44450" cy="6858000"/>
          </a:xfrm>
          <a:prstGeom prst="rect">
            <a:avLst/>
          </a:prstGeom>
          <a:solidFill>
            <a:srgbClr val="CF003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4063" r:id="rId1"/>
  </p:sldLayoutIdLst>
  <p:timing>
    <p:tnLst>
      <p:par>
        <p:cTn id="1" dur="indefinite" restart="never" nodeType="tmRoot"/>
      </p:par>
    </p:tnLst>
  </p:timing>
  <p:hf hdr="0" ftr="0" dt="0"/>
  <p:txStyles>
    <p:titleStyle>
      <a:lvl1pPr algn="l" defTabSz="457200" rtl="0" fontAlgn="base">
        <a:spcBef>
          <a:spcPct val="0"/>
        </a:spcBef>
        <a:spcAft>
          <a:spcPct val="0"/>
        </a:spcAft>
        <a:defRPr sz="3200" b="1" kern="1200">
          <a:solidFill>
            <a:schemeClr val="bg1"/>
          </a:solidFill>
          <a:latin typeface="Helvetica"/>
          <a:ea typeface="ＭＳ Ｐゴシック" pitchFamily="-105" charset="-128"/>
          <a:cs typeface="+mj-cs"/>
        </a:defRPr>
      </a:lvl1pPr>
      <a:lvl2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2pPr>
      <a:lvl3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3pPr>
      <a:lvl4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4pPr>
      <a:lvl5pPr algn="l" defTabSz="457200" rtl="0" fontAlgn="base">
        <a:spcBef>
          <a:spcPct val="0"/>
        </a:spcBef>
        <a:spcAft>
          <a:spcPct val="0"/>
        </a:spcAft>
        <a:defRPr sz="3200" b="1">
          <a:solidFill>
            <a:schemeClr val="bg1"/>
          </a:solidFill>
          <a:latin typeface="Helvetica" pitchFamily="-105" charset="0"/>
          <a:ea typeface="ＭＳ Ｐゴシック" pitchFamily="-105" charset="-128"/>
        </a:defRPr>
      </a:lvl5pPr>
      <a:lvl6pPr marL="4572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6pPr>
      <a:lvl7pPr marL="9144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7pPr>
      <a:lvl8pPr marL="13716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8pPr>
      <a:lvl9pPr marL="1828800" algn="l" defTabSz="457200" rtl="0" fontAlgn="base">
        <a:spcBef>
          <a:spcPct val="0"/>
        </a:spcBef>
        <a:spcAft>
          <a:spcPct val="0"/>
        </a:spcAft>
        <a:defRPr sz="3200" b="1">
          <a:solidFill>
            <a:schemeClr val="bg1"/>
          </a:solidFill>
          <a:latin typeface="Helvetica" pitchFamily="-105" charset="0"/>
          <a:ea typeface="ＭＳ Ｐゴシック" pitchFamily="-105" charset="-128"/>
        </a:defRPr>
      </a:lvl9pPr>
    </p:titleStyle>
    <p:bodyStyle>
      <a:lvl1pPr marL="342900" indent="-342900" algn="l" defTabSz="457200" rtl="0" fontAlgn="base">
        <a:spcBef>
          <a:spcPct val="20000"/>
        </a:spcBef>
        <a:spcAft>
          <a:spcPct val="0"/>
        </a:spcAft>
        <a:buFont typeface="Arial" charset="0"/>
        <a:buChar char="•"/>
        <a:defRPr sz="2400" b="1" kern="1200">
          <a:solidFill>
            <a:srgbClr val="FFFFFF"/>
          </a:solidFill>
          <a:latin typeface="Helvetica"/>
          <a:ea typeface="ＭＳ Ｐゴシック" pitchFamily="-105" charset="-128"/>
          <a:cs typeface="+mn-cs"/>
        </a:defRPr>
      </a:lvl1pPr>
      <a:lvl2pPr marL="742950" indent="-285750" algn="l" defTabSz="457200" rtl="0" fontAlgn="base">
        <a:spcBef>
          <a:spcPct val="20000"/>
        </a:spcBef>
        <a:spcAft>
          <a:spcPct val="0"/>
        </a:spcAft>
        <a:buFont typeface="Arial" charset="0"/>
        <a:buChar char="–"/>
        <a:defRPr sz="2000" kern="1200">
          <a:solidFill>
            <a:srgbClr val="FFFFFF"/>
          </a:solidFill>
          <a:latin typeface="Helvetica"/>
          <a:ea typeface="ＭＳ Ｐゴシック" pitchFamily="-105" charset="-128"/>
          <a:cs typeface="+mn-cs"/>
        </a:defRPr>
      </a:lvl2pPr>
      <a:lvl3pPr marL="1143000" indent="-228600" algn="l" defTabSz="457200" rtl="0" fontAlgn="base">
        <a:spcBef>
          <a:spcPct val="20000"/>
        </a:spcBef>
        <a:spcAft>
          <a:spcPct val="0"/>
        </a:spcAft>
        <a:buFont typeface="Arial" charset="0"/>
        <a:buChar char="•"/>
        <a:defRPr kern="1200">
          <a:solidFill>
            <a:srgbClr val="FFFFFF"/>
          </a:solidFill>
          <a:latin typeface="Helvetica"/>
          <a:ea typeface="ＭＳ Ｐゴシック" pitchFamily="-105" charset="-128"/>
          <a:cs typeface="+mn-cs"/>
        </a:defRPr>
      </a:lvl3pPr>
      <a:lvl4pPr marL="1600200" indent="-228600" algn="l" defTabSz="457200" rtl="0" fontAlgn="base">
        <a:spcBef>
          <a:spcPct val="20000"/>
        </a:spcBef>
        <a:spcAft>
          <a:spcPct val="0"/>
        </a:spcAft>
        <a:buFont typeface="Arial" charset="0"/>
        <a:buChar char="–"/>
        <a:defRPr sz="1400" b="1" i="1" kern="1200">
          <a:solidFill>
            <a:srgbClr val="FFFFFF"/>
          </a:solidFill>
          <a:latin typeface="Helvetica"/>
          <a:ea typeface="ＭＳ Ｐゴシック" pitchFamily="-105" charset="-128"/>
          <a:cs typeface="+mn-cs"/>
        </a:defRPr>
      </a:lvl4pPr>
      <a:lvl5pPr marL="2057400" indent="-228600" algn="l" defTabSz="457200" rtl="0" fontAlgn="base">
        <a:spcBef>
          <a:spcPct val="20000"/>
        </a:spcBef>
        <a:spcAft>
          <a:spcPct val="0"/>
        </a:spcAft>
        <a:buFont typeface="Arial" charset="0"/>
        <a:buChar char="»"/>
        <a:defRPr sz="1200" i="1" kern="1200">
          <a:solidFill>
            <a:srgbClr val="FFFFFF"/>
          </a:solidFill>
          <a:latin typeface="Helvetica"/>
          <a:ea typeface="ＭＳ Ｐゴシック" pitchFamily="-10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CEA05419-90FC-4B46-A9E9-6422FEACD8F6}"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A61333EE-70BF-42E1-998F-178244F29222}"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7171"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4"/>
          <p:cNvSpPr>
            <a:spLocks noGrp="1"/>
          </p:cNvSpPr>
          <p:nvPr>
            <p:ph type="dt" sz="half" idx="2"/>
          </p:nvPr>
        </p:nvSpPr>
        <p:spPr>
          <a:xfrm>
            <a:off x="6727825" y="6408738"/>
            <a:ext cx="1919288" cy="365125"/>
          </a:xfrm>
          <a:prstGeom prst="rect">
            <a:avLst/>
          </a:prstGeom>
        </p:spPr>
        <p:txBody>
          <a:bodyPr vert="horz" anchor="b"/>
          <a:lstStyle>
            <a:lvl1pPr fontAlgn="auto">
              <a:spcBef>
                <a:spcPts val="0"/>
              </a:spcBef>
              <a:spcAft>
                <a:spcPts val="0"/>
              </a:spcAft>
              <a:defRPr sz="1000">
                <a:latin typeface="+mn-lt"/>
                <a:cs typeface="+mn-cs"/>
              </a:defRPr>
            </a:lvl1pPr>
            <a:extLst/>
          </a:lstStyle>
          <a:p>
            <a:pPr>
              <a:defRPr/>
            </a:pPr>
            <a:fld id="{B8EE4A8B-2964-4893-B487-61A0523DF904}" type="datetimeFigureOut">
              <a:rPr lang="en-US">
                <a:solidFill>
                  <a:prstClr val="black"/>
                </a:solidFill>
              </a:rPr>
              <a:pPr>
                <a:defRPr/>
              </a:pPr>
              <a:t>10/13/2013</a:t>
            </a:fld>
            <a:endParaRPr lang="en-US" dirty="0">
              <a:solidFill>
                <a:prstClr val="black"/>
              </a:solidFill>
            </a:endParaRPr>
          </a:p>
        </p:txBody>
      </p:sp>
      <p:sp>
        <p:nvSpPr>
          <p:cNvPr id="16" name="Footer Placeholder 5"/>
          <p:cNvSpPr>
            <a:spLocks noGrp="1"/>
          </p:cNvSpPr>
          <p:nvPr>
            <p:ph type="ftr" sz="quarter" idx="3"/>
          </p:nvPr>
        </p:nvSpPr>
        <p:spPr>
          <a:xfrm>
            <a:off x="4379913" y="6408738"/>
            <a:ext cx="2351087"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endParaRPr lang="en-US" dirty="0">
              <a:solidFill>
                <a:prstClr val="black"/>
              </a:solidFill>
            </a:endParaRPr>
          </a:p>
        </p:txBody>
      </p:sp>
      <p:sp>
        <p:nvSpPr>
          <p:cNvPr id="17" name="Slide Number Placeholder 6"/>
          <p:cNvSpPr>
            <a:spLocks noGrp="1"/>
          </p:cNvSpPr>
          <p:nvPr>
            <p:ph type="sldNum" sz="quarter" idx="4"/>
          </p:nvPr>
        </p:nvSpPr>
        <p:spPr>
          <a:xfrm>
            <a:off x="8647113" y="6408738"/>
            <a:ext cx="366712" cy="365125"/>
          </a:xfrm>
          <a:prstGeom prst="rect">
            <a:avLst/>
          </a:prstGeom>
        </p:spPr>
        <p:txBody>
          <a:bodyPr vert="horz" anchor="b"/>
          <a:lstStyle>
            <a:lvl1pPr algn="r" fontAlgn="auto">
              <a:spcBef>
                <a:spcPts val="0"/>
              </a:spcBef>
              <a:spcAft>
                <a:spcPts val="0"/>
              </a:spcAft>
              <a:defRPr sz="1000">
                <a:latin typeface="+mn-lt"/>
                <a:cs typeface="+mn-cs"/>
              </a:defRPr>
            </a:lvl1pPr>
            <a:extLst/>
          </a:lstStyle>
          <a:p>
            <a:pPr>
              <a:defRPr/>
            </a:pPr>
            <a:fld id="{5D93961F-EB88-404B-A244-0F3CFE64F8D8}" type="slidenum">
              <a:rPr lang="en-US">
                <a:solidFill>
                  <a:prstClr val="black"/>
                </a:solidFill>
              </a:rPr>
              <a:pPr>
                <a:def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4057" r:id="rId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solidFill>
            <a:srgbClr val="00B050"/>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dirty="0"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2"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solidFill>
                  <a:srgbClr val="000000"/>
                </a:solidFill>
              </a:rPr>
              <a:pPr>
                <a:defRPr/>
              </a:pPr>
              <a:t>10/13/2013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solidFill>
                  <a:srgbClr val="000000"/>
                </a:solidFill>
              </a:rPr>
              <a:pPr>
                <a:defRPr/>
              </a:pPr>
              <a:t>‹#›</a:t>
            </a:fld>
            <a:endParaRPr lang="en-US" dirty="0">
              <a:solidFill>
                <a:srgbClr val="000000"/>
              </a:solidFill>
            </a:endParaRPr>
          </a:p>
        </p:txBody>
      </p:sp>
      <p:pic>
        <p:nvPicPr>
          <p:cNvPr id="148493" name="Picture 13" descr="AnnivGrStandard_White.png"/>
          <p:cNvPicPr>
            <a:picLocks noChangeAspect="1"/>
          </p:cNvPicPr>
          <p:nvPr userDrawn="1"/>
        </p:nvPicPr>
        <p:blipFill>
          <a:blip r:embed="rId4"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59" r:id="rId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mn-cs"/>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cs typeface="+mn-cs"/>
            </a:endParaRPr>
          </a:p>
        </p:txBody>
      </p:sp>
      <p:sp>
        <p:nvSpPr>
          <p:cNvPr id="14" name="Right Triangle 13"/>
          <p:cNvSpPr>
            <a:spLocks/>
          </p:cNvSpPr>
          <p:nvPr/>
        </p:nvSpPr>
        <p:spPr bwMode="auto">
          <a:xfrm>
            <a:off x="-6042" y="5791253"/>
            <a:ext cx="3402314" cy="1080868"/>
          </a:xfrm>
          <a:prstGeom prst="rtTriangle">
            <a:avLst/>
          </a:prstGeom>
          <a:solidFill>
            <a:srgbClr val="00B050"/>
          </a:solid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41D0D497-BA50-4E50-9440-6BF2DC0BBF21}" type="datetime1">
              <a:rPr lang="en-US" smtClean="0">
                <a:solidFill>
                  <a:srgbClr val="000000"/>
                </a:solidFill>
              </a:rPr>
              <a:pPr>
                <a:defRPr/>
              </a:pPr>
              <a:t>10/13/2013</a:t>
            </a:fld>
            <a:endParaRPr lang="en-US" dirty="0">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dirty="0">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3CFE8B65-1B13-4C96-A2C2-3758BD88947A}"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extLst>
      <p:ext uri="{BB962C8B-B14F-4D97-AF65-F5344CB8AC3E}">
        <p14:creationId xmlns:p14="http://schemas.microsoft.com/office/powerpoint/2010/main" val="189111890"/>
      </p:ext>
    </p:extLst>
  </p:cSld>
  <p:clrMap bg1="lt1" tx1="dk1" bg2="lt2" tx2="dk2" accent1="accent1" accent2="accent2" accent3="accent3" accent4="accent4" accent5="accent5" accent6="accent6" hlink="hlink" folHlink="folHlink"/>
  <p:sldLayoutIdLst>
    <p:sldLayoutId id="2147484066" r:id="rId1"/>
  </p:sldLayoutIdLst>
  <p:hf hdr="0" ftr="0" dt="0"/>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solidFill>
                <a:srgbClr val="000000"/>
              </a:solidFill>
              <a:latin typeface="Lucida Sans Unicode"/>
            </a:endParaRPr>
          </a:p>
        </p:txBody>
      </p:sp>
      <p:sp>
        <p:nvSpPr>
          <p:cNvPr id="14" name="Right Triangle 13"/>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solidFill>
                <a:srgbClr val="FFFFFF"/>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p>
        </p:txBody>
      </p:sp>
      <p:sp>
        <p:nvSpPr>
          <p:cNvPr id="148489"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EB946192-B794-4AD7-8949-E97863FC78E3}" type="datetimeFigureOut">
              <a:rPr lang="en-US">
                <a:solidFill>
                  <a:srgbClr val="000000"/>
                </a:solidFill>
              </a:rPr>
              <a:pPr>
                <a:defRPr/>
              </a:pPr>
              <a:t>10/13/2013</a:t>
            </a:fld>
            <a:endParaRPr lang="en-US">
              <a:solidFill>
                <a:srgbClr val="000000"/>
              </a:solidFill>
            </a:endParaRPr>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solidFill>
                <a:srgbClr val="000000"/>
              </a:solidFill>
            </a:endParaRPr>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4E1B7098-EFD8-4737-A32C-3C7300F6762E}" type="slidenum">
              <a:rPr lang="en-US">
                <a:solidFill>
                  <a:srgbClr val="000000"/>
                </a:solidFill>
              </a:rPr>
              <a:pPr>
                <a:defRPr/>
              </a:pPr>
              <a:t>‹#›</a:t>
            </a:fld>
            <a:endParaRPr lang="en-US">
              <a:solidFill>
                <a:srgbClr val="000000"/>
              </a:solidFill>
            </a:endParaRPr>
          </a:p>
        </p:txBody>
      </p:sp>
      <p:pic>
        <p:nvPicPr>
          <p:cNvPr id="148493" name="Picture 13" descr="AnnivGrStandard_White.png"/>
          <p:cNvPicPr>
            <a:picLocks noChangeAspect="1"/>
          </p:cNvPicPr>
          <p:nvPr userDrawn="1"/>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p:titleStyle>
    <p:body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ubtitle 2"/>
          <p:cNvSpPr>
            <a:spLocks noGrp="1"/>
          </p:cNvSpPr>
          <p:nvPr>
            <p:ph type="subTitle" idx="4294967295"/>
          </p:nvPr>
        </p:nvSpPr>
        <p:spPr>
          <a:xfrm>
            <a:off x="685800" y="3124200"/>
            <a:ext cx="7772400" cy="2514600"/>
          </a:xfrm>
        </p:spPr>
        <p:txBody>
          <a:bodyPr lIns="45720" rIns="45720"/>
          <a:lstStyle/>
          <a:p>
            <a:pPr marL="0" indent="0" algn="r">
              <a:buFont typeface="Wingdings 3" pitchFamily="18" charset="2"/>
              <a:buNone/>
            </a:pPr>
            <a:r>
              <a:rPr lang="en-US" sz="4000" b="1" dirty="0" smtClean="0">
                <a:solidFill>
                  <a:schemeClr val="tx2"/>
                </a:solidFill>
                <a:effectLst>
                  <a:outerShdw blurRad="38100" dist="38100" dir="2700000" algn="tl">
                    <a:srgbClr val="C0C0C0"/>
                  </a:outerShdw>
                </a:effectLst>
              </a:rPr>
              <a:t>COMMISSIONER CABINET</a:t>
            </a:r>
            <a:endParaRPr lang="en-US" sz="4000" b="1" dirty="0">
              <a:solidFill>
                <a:schemeClr val="tx2"/>
              </a:solidFill>
              <a:effectLst>
                <a:outerShdw blurRad="38100" dist="38100" dir="2700000" algn="tl">
                  <a:srgbClr val="C0C0C0"/>
                </a:outerShdw>
              </a:effectLst>
            </a:endParaRPr>
          </a:p>
          <a:p>
            <a:pPr marL="0" indent="0" algn="r">
              <a:buFont typeface="Wingdings 3" pitchFamily="18" charset="2"/>
              <a:buNone/>
            </a:pPr>
            <a:r>
              <a:rPr lang="en-US" sz="4000" b="1" dirty="0" smtClean="0">
                <a:solidFill>
                  <a:schemeClr val="tx2"/>
                </a:solidFill>
                <a:effectLst>
                  <a:outerShdw blurRad="38100" dist="38100" dir="2700000" algn="tl">
                    <a:srgbClr val="C0C0C0"/>
                  </a:outerShdw>
                </a:effectLst>
              </a:rPr>
              <a:t>Monthly Training</a:t>
            </a:r>
            <a:endParaRPr lang="en-US" sz="4000" b="1" dirty="0">
              <a:solidFill>
                <a:schemeClr val="tx2"/>
              </a:solidFill>
              <a:effectLst>
                <a:outerShdw blurRad="38100" dist="38100" dir="2700000" algn="tl">
                  <a:srgbClr val="C0C0C0"/>
                </a:outerShdw>
              </a:effectLst>
            </a:endParaRPr>
          </a:p>
        </p:txBody>
      </p:sp>
      <p:pic>
        <p:nvPicPr>
          <p:cNvPr id="9220" name="Picture 3" descr="Untitled.jpg"/>
          <p:cNvPicPr>
            <a:picLocks noChangeAspect="1"/>
          </p:cNvPicPr>
          <p:nvPr/>
        </p:nvPicPr>
        <p:blipFill>
          <a:blip r:embed="rId3" cstate="print">
            <a:lum contrast="10000"/>
          </a:blip>
          <a:srcRect/>
          <a:stretch>
            <a:fillRect/>
          </a:stretch>
        </p:blipFill>
        <p:spPr bwMode="auto">
          <a:xfrm>
            <a:off x="3608388" y="533400"/>
            <a:ext cx="1927225" cy="1905000"/>
          </a:xfrm>
          <a:prstGeom prst="rect">
            <a:avLst/>
          </a:prstGeom>
          <a:noFill/>
          <a:ln w="9525">
            <a:noFill/>
            <a:miter lim="800000"/>
            <a:headEnd/>
            <a:tailEnd/>
          </a:ln>
        </p:spPr>
      </p:pic>
      <p:grpSp>
        <p:nvGrpSpPr>
          <p:cNvPr id="2" name="Group 15"/>
          <p:cNvGrpSpPr>
            <a:grpSpLocks/>
          </p:cNvGrpSpPr>
          <p:nvPr/>
        </p:nvGrpSpPr>
        <p:grpSpPr bwMode="auto">
          <a:xfrm>
            <a:off x="-3175" y="4953000"/>
            <a:ext cx="9147175" cy="1911350"/>
            <a:chOff x="-3765" y="4832896"/>
            <a:chExt cx="9147765" cy="2032192"/>
          </a:xfrm>
        </p:grpSpPr>
        <p:sp>
          <p:nvSpPr>
            <p:cNvPr id="17" name="Freeform 1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19" name="Freeform 18"/>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dirty="0">
                <a:solidFill>
                  <a:srgbClr val="000000"/>
                </a:solidFill>
                <a:latin typeface="Lucida Sans Unicode"/>
              </a:endParaRPr>
            </a:p>
          </p:txBody>
        </p:sp>
        <p:sp>
          <p:nvSpPr>
            <p:cNvPr id="20" name="Freeform 19"/>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srgbClr val="FFFFFF"/>
                </a:solidFill>
              </a:endParaRPr>
            </a:p>
          </p:txBody>
        </p:sp>
        <p:cxnSp>
          <p:nvCxnSpPr>
            <p:cNvPr id="21" name="Straight Connector 20"/>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9229" name="Picture 13" descr="AnnivGrStandard_White.png"/>
          <p:cNvPicPr>
            <a:picLocks noChangeAspect="1"/>
          </p:cNvPicPr>
          <p:nvPr/>
        </p:nvPicPr>
        <p:blipFill>
          <a:blip r:embed="rId5" cstate="print"/>
          <a:srcRect/>
          <a:stretch>
            <a:fillRect/>
          </a:stretch>
        </p:blipFill>
        <p:spPr bwMode="auto">
          <a:xfrm>
            <a:off x="228600" y="6159500"/>
            <a:ext cx="2895600" cy="46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31252"/>
            <a:ext cx="8686800" cy="4978558"/>
          </a:xfrm>
        </p:spPr>
        <p:txBody>
          <a:bodyPr/>
          <a:lstStyle/>
          <a:p>
            <a:pPr>
              <a:buNone/>
            </a:pPr>
            <a:r>
              <a:rPr lang="en-US" sz="3600" b="1" dirty="0" smtClean="0">
                <a:solidFill>
                  <a:schemeClr val="hlink"/>
                </a:solidFill>
                <a:effectLst>
                  <a:outerShdw blurRad="38100" dist="38100" dir="2700000" algn="tl">
                    <a:srgbClr val="C0C0C0"/>
                  </a:outerShdw>
                </a:effectLst>
              </a:rPr>
              <a:t>Who else?</a:t>
            </a:r>
          </a:p>
          <a:p>
            <a:r>
              <a:rPr lang="en-US" sz="3200" dirty="0" smtClean="0"/>
              <a:t>Cub </a:t>
            </a:r>
            <a:r>
              <a:rPr lang="en-US" sz="3200" dirty="0"/>
              <a:t>Scout Pack</a:t>
            </a:r>
          </a:p>
          <a:p>
            <a:r>
              <a:rPr lang="en-US" sz="3200" dirty="0" smtClean="0"/>
              <a:t>Boy </a:t>
            </a:r>
            <a:r>
              <a:rPr lang="en-US" sz="3200" dirty="0"/>
              <a:t>Scout </a:t>
            </a:r>
            <a:r>
              <a:rPr lang="en-US" sz="3200" dirty="0" smtClean="0"/>
              <a:t>Troop</a:t>
            </a:r>
            <a:endParaRPr lang="en-US" sz="3200" dirty="0"/>
          </a:p>
          <a:p>
            <a:r>
              <a:rPr lang="en-US" sz="3200" dirty="0"/>
              <a:t>District </a:t>
            </a:r>
            <a:r>
              <a:rPr lang="en-US" sz="3200" dirty="0" smtClean="0"/>
              <a:t>W-T-S Chair</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571010"/>
            <a:ext cx="1714500" cy="17145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4571010"/>
            <a:ext cx="1714500" cy="17145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4571010"/>
            <a:ext cx="1714500" cy="1714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anim calcmode="lin" valueType="num">
                                      <p:cBhvr additive="base">
                                        <p:cTn id="7" dur="500" fill="hold"/>
                                        <p:tgtEl>
                                          <p:spTgt spid="12390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3907">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3907">
                                            <p:txEl>
                                              <p:pRg st="1" end="1"/>
                                            </p:txEl>
                                          </p:spTgt>
                                        </p:tgtEl>
                                        <p:attrNameLst>
                                          <p:attrName>style.visibility</p:attrName>
                                        </p:attrNameLst>
                                      </p:cBhvr>
                                      <p:to>
                                        <p:strVal val="visible"/>
                                      </p:to>
                                    </p:set>
                                    <p:anim calcmode="lin" valueType="num">
                                      <p:cBhvr additive="base">
                                        <p:cTn id="12" dur="500" fill="hold"/>
                                        <p:tgtEl>
                                          <p:spTgt spid="123907">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23907">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23907">
                                            <p:txEl>
                                              <p:pRg st="2" end="2"/>
                                            </p:txEl>
                                          </p:spTgt>
                                        </p:tgtEl>
                                        <p:attrNameLst>
                                          <p:attrName>style.visibility</p:attrName>
                                        </p:attrNameLst>
                                      </p:cBhvr>
                                      <p:to>
                                        <p:strVal val="visible"/>
                                      </p:to>
                                    </p:set>
                                    <p:anim calcmode="lin" valueType="num">
                                      <p:cBhvr additive="base">
                                        <p:cTn id="17" dur="500" fill="hold"/>
                                        <p:tgtEl>
                                          <p:spTgt spid="123907">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390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23907">
                                            <p:txEl>
                                              <p:pRg st="3" end="3"/>
                                            </p:txEl>
                                          </p:spTgt>
                                        </p:tgtEl>
                                        <p:attrNameLst>
                                          <p:attrName>style.visibility</p:attrName>
                                        </p:attrNameLst>
                                      </p:cBhvr>
                                      <p:to>
                                        <p:strVal val="visible"/>
                                      </p:to>
                                    </p:set>
                                    <p:anim calcmode="lin" valueType="num">
                                      <p:cBhvr additive="base">
                                        <p:cTn id="22" dur="500" fill="hold"/>
                                        <p:tgtEl>
                                          <p:spTgt spid="123907">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3907">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6868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76003" y="1537339"/>
            <a:ext cx="8153400" cy="4525962"/>
          </a:xfrm>
        </p:spPr>
        <p:txBody>
          <a:bodyPr/>
          <a:lstStyle/>
          <a:p>
            <a:pPr>
              <a:buNone/>
            </a:pPr>
            <a:r>
              <a:rPr lang="en-US" sz="3600" b="1" dirty="0" smtClean="0">
                <a:solidFill>
                  <a:schemeClr val="hlink"/>
                </a:solidFill>
                <a:effectLst>
                  <a:outerShdw blurRad="38100" dist="38100" dir="2700000" algn="tl">
                    <a:srgbClr val="C0C0C0"/>
                  </a:outerShdw>
                </a:effectLst>
              </a:rPr>
              <a:t>Why:</a:t>
            </a:r>
          </a:p>
          <a:p>
            <a:r>
              <a:rPr lang="en-US" sz="3200" dirty="0"/>
              <a:t>Give all </a:t>
            </a:r>
            <a:r>
              <a:rPr lang="en-US" sz="3200" dirty="0" err="1"/>
              <a:t>Webelos</a:t>
            </a:r>
            <a:r>
              <a:rPr lang="en-US" sz="3200" dirty="0"/>
              <a:t> Scouts a chance to experience the fun and excitement of Boy </a:t>
            </a:r>
            <a:r>
              <a:rPr lang="en-US" sz="3200" dirty="0" smtClean="0"/>
              <a:t>Scouting.</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122" b="100000" l="2213" r="98446"/>
                    </a14:imgEffect>
                  </a14:imgLayer>
                </a14:imgProps>
              </a:ext>
              <a:ext uri="{28A0092B-C50C-407E-A947-70E740481C1C}">
                <a14:useLocalDpi xmlns:a14="http://schemas.microsoft.com/office/drawing/2010/main" val="0"/>
              </a:ext>
            </a:extLst>
          </a:blip>
          <a:stretch>
            <a:fillRect/>
          </a:stretch>
        </p:blipFill>
        <p:spPr>
          <a:xfrm>
            <a:off x="3962400" y="3015301"/>
            <a:ext cx="5728201" cy="38451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35875"/>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When:</a:t>
            </a:r>
          </a:p>
          <a:p>
            <a:r>
              <a:rPr lang="en-US" sz="3200" dirty="0" smtClean="0"/>
              <a:t>Year Round Process</a:t>
            </a:r>
          </a:p>
          <a:p>
            <a:r>
              <a:rPr lang="en-US" sz="3200" dirty="0" smtClean="0"/>
              <a:t>Monthly Action Items</a:t>
            </a:r>
          </a:p>
          <a:p>
            <a:r>
              <a:rPr lang="en-US" sz="3200" i="1" dirty="0" smtClean="0"/>
              <a:t>Begins Long Before Crossover!</a:t>
            </a:r>
            <a:endParaRPr lang="en-US" sz="32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962400"/>
            <a:ext cx="2133600" cy="2620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35875"/>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Commissioner How:</a:t>
            </a:r>
          </a:p>
          <a:p>
            <a:r>
              <a:rPr lang="en-US" sz="3200" dirty="0" smtClean="0"/>
              <a:t>Catalyst: develop good </a:t>
            </a:r>
            <a:br>
              <a:rPr lang="en-US" sz="3200" dirty="0" smtClean="0"/>
            </a:br>
            <a:r>
              <a:rPr lang="en-US" sz="3200" dirty="0" smtClean="0"/>
              <a:t>relationships </a:t>
            </a:r>
            <a:r>
              <a:rPr lang="en-US" sz="3200" dirty="0"/>
              <a:t>between </a:t>
            </a:r>
            <a:r>
              <a:rPr lang="en-US" sz="3200" dirty="0" smtClean="0"/>
              <a:t/>
            </a:r>
            <a:br>
              <a:rPr lang="en-US" sz="3200" dirty="0" smtClean="0"/>
            </a:br>
            <a:r>
              <a:rPr lang="en-US" sz="3200" dirty="0" smtClean="0"/>
              <a:t>troop &amp; </a:t>
            </a:r>
            <a:r>
              <a:rPr lang="en-US" sz="3200" dirty="0"/>
              <a:t>pack </a:t>
            </a:r>
            <a:r>
              <a:rPr lang="en-US" sz="3200" dirty="0" smtClean="0"/>
              <a:t>leaders</a:t>
            </a:r>
            <a:endParaRPr lang="en-US" sz="3200" dirty="0"/>
          </a:p>
          <a:p>
            <a:r>
              <a:rPr lang="en-US" sz="3200" dirty="0" smtClean="0"/>
              <a:t>Promote communication via </a:t>
            </a:r>
            <a:br>
              <a:rPr lang="en-US" sz="3200" dirty="0" smtClean="0"/>
            </a:br>
            <a:r>
              <a:rPr lang="en-US" sz="3200" dirty="0" smtClean="0"/>
              <a:t>meeting </a:t>
            </a:r>
            <a:r>
              <a:rPr lang="en-US" sz="3200" dirty="0"/>
              <a:t>of key </a:t>
            </a:r>
            <a:r>
              <a:rPr lang="en-US" sz="3200" dirty="0" smtClean="0"/>
              <a:t>volunteers</a:t>
            </a:r>
            <a:endParaRPr lang="en-US" sz="3200" dirty="0"/>
          </a:p>
          <a:p>
            <a:r>
              <a:rPr lang="en-US" sz="3200" dirty="0" smtClean="0"/>
              <a:t>Help plan </a:t>
            </a:r>
            <a:r>
              <a:rPr lang="en-US" sz="3200" dirty="0" err="1" smtClean="0"/>
              <a:t>Webelos</a:t>
            </a:r>
            <a:r>
              <a:rPr lang="en-US" sz="3200" dirty="0" smtClean="0"/>
              <a:t> to visit </a:t>
            </a:r>
            <a:br>
              <a:rPr lang="en-US" sz="3200" dirty="0" smtClean="0"/>
            </a:br>
            <a:r>
              <a:rPr lang="en-US" sz="3200" dirty="0" smtClean="0"/>
              <a:t>troop meeting &amp; joint activities</a:t>
            </a:r>
            <a:endParaRPr lang="en-US" sz="3200" dirty="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731" b="89988" l="9981" r="89971"/>
                    </a14:imgEffect>
                  </a14:imgLayer>
                </a14:imgProps>
              </a:ext>
              <a:ext uri="{28A0092B-C50C-407E-A947-70E740481C1C}">
                <a14:useLocalDpi xmlns:a14="http://schemas.microsoft.com/office/drawing/2010/main" val="0"/>
              </a:ext>
            </a:extLst>
          </a:blip>
          <a:srcRect l="16712" r="18298" b="10631"/>
          <a:stretch/>
        </p:blipFill>
        <p:spPr>
          <a:xfrm>
            <a:off x="6400800" y="568430"/>
            <a:ext cx="2819400" cy="6479139"/>
          </a:xfrm>
          <a:prstGeom prst="rect">
            <a:avLst/>
          </a:prstGeom>
        </p:spPr>
      </p:pic>
    </p:spTree>
    <p:extLst>
      <p:ext uri="{BB962C8B-B14F-4D97-AF65-F5344CB8AC3E}">
        <p14:creationId xmlns:p14="http://schemas.microsoft.com/office/powerpoint/2010/main" val="408736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07">
                                            <p:txEl>
                                              <p:pRg st="1" end="1"/>
                                            </p:txEl>
                                          </p:spTgt>
                                        </p:tgtEl>
                                        <p:attrNameLst>
                                          <p:attrName>style.visibility</p:attrName>
                                        </p:attrNameLst>
                                      </p:cBhvr>
                                      <p:to>
                                        <p:strVal val="visible"/>
                                      </p:to>
                                    </p:set>
                                    <p:anim calcmode="lin" valueType="num">
                                      <p:cBhvr additive="base">
                                        <p:cTn id="7" dur="500" fill="hold"/>
                                        <p:tgtEl>
                                          <p:spTgt spid="1239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7">
                                            <p:txEl>
                                              <p:pRg st="2" end="2"/>
                                            </p:txEl>
                                          </p:spTgt>
                                        </p:tgtEl>
                                        <p:attrNameLst>
                                          <p:attrName>style.visibility</p:attrName>
                                        </p:attrNameLst>
                                      </p:cBhvr>
                                      <p:to>
                                        <p:strVal val="visible"/>
                                      </p:to>
                                    </p:set>
                                    <p:anim calcmode="lin" valueType="num">
                                      <p:cBhvr additive="base">
                                        <p:cTn id="13"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3907">
                                            <p:txEl>
                                              <p:pRg st="3" end="3"/>
                                            </p:txEl>
                                          </p:spTgt>
                                        </p:tgtEl>
                                        <p:attrNameLst>
                                          <p:attrName>style.visibility</p:attrName>
                                        </p:attrNameLst>
                                      </p:cBhvr>
                                      <p:to>
                                        <p:strVal val="visible"/>
                                      </p:to>
                                    </p:set>
                                    <p:anim calcmode="lin" valueType="num">
                                      <p:cBhvr additive="base">
                                        <p:cTn id="19" dur="500" fill="hold"/>
                                        <p:tgtEl>
                                          <p:spTgt spid="1239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9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34413"/>
            <a:ext cx="6400800" cy="4525962"/>
          </a:xfrm>
        </p:spPr>
        <p:txBody>
          <a:bodyPr/>
          <a:lstStyle/>
          <a:p>
            <a:pPr>
              <a:buNone/>
            </a:pPr>
            <a:r>
              <a:rPr lang="en-US" sz="3600" b="1" dirty="0" smtClean="0">
                <a:solidFill>
                  <a:schemeClr val="hlink"/>
                </a:solidFill>
                <a:effectLst>
                  <a:outerShdw blurRad="38100" dist="38100" dir="2700000" algn="tl">
                    <a:srgbClr val="C0C0C0"/>
                  </a:outerShdw>
                </a:effectLst>
              </a:rPr>
              <a:t>Commissioner How:</a:t>
            </a:r>
          </a:p>
          <a:p>
            <a:r>
              <a:rPr lang="en-US" sz="3200" dirty="0" smtClean="0"/>
              <a:t>Assure crossover ceremony at blue and gold banquet</a:t>
            </a:r>
          </a:p>
          <a:p>
            <a:r>
              <a:rPr lang="en-US" sz="3200" dirty="0" smtClean="0"/>
              <a:t>Attend crossover ceremony</a:t>
            </a:r>
          </a:p>
          <a:p>
            <a:r>
              <a:rPr lang="en-US" sz="3200" dirty="0" smtClean="0"/>
              <a:t>Be sure new Scouts:</a:t>
            </a:r>
          </a:p>
          <a:p>
            <a:pPr lvl="1"/>
            <a:r>
              <a:rPr lang="en-US" sz="2800" dirty="0" smtClean="0"/>
              <a:t>Have completed application</a:t>
            </a:r>
            <a:endParaRPr lang="en-US" sz="2800" dirty="0"/>
          </a:p>
          <a:p>
            <a:pPr lvl="1"/>
            <a:r>
              <a:rPr lang="en-US" sz="2800" dirty="0" smtClean="0"/>
              <a:t>Copy of the troop’s activities</a:t>
            </a:r>
          </a:p>
          <a:p>
            <a:pPr lvl="1"/>
            <a:r>
              <a:rPr lang="en-US" sz="2800" dirty="0" smtClean="0"/>
              <a:t>Know when/where troop meets</a:t>
            </a:r>
            <a:endParaRPr lang="en-US" sz="2800" dirty="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905" b="98365" l="9860" r="89893"/>
                    </a14:imgEffect>
                  </a14:imgLayer>
                </a14:imgProps>
              </a:ext>
              <a:ext uri="{28A0092B-C50C-407E-A947-70E740481C1C}">
                <a14:useLocalDpi xmlns:a14="http://schemas.microsoft.com/office/drawing/2010/main" val="0"/>
              </a:ext>
            </a:extLst>
          </a:blip>
          <a:srcRect l="21664" t="8413" r="13558"/>
          <a:stretch/>
        </p:blipFill>
        <p:spPr>
          <a:xfrm flipH="1">
            <a:off x="6096000" y="685799"/>
            <a:ext cx="3276600" cy="6281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07">
                                            <p:txEl>
                                              <p:pRg st="1" end="1"/>
                                            </p:txEl>
                                          </p:spTgt>
                                        </p:tgtEl>
                                        <p:attrNameLst>
                                          <p:attrName>style.visibility</p:attrName>
                                        </p:attrNameLst>
                                      </p:cBhvr>
                                      <p:to>
                                        <p:strVal val="visible"/>
                                      </p:to>
                                    </p:set>
                                    <p:anim calcmode="lin" valueType="num">
                                      <p:cBhvr additive="base">
                                        <p:cTn id="7" dur="500" fill="hold"/>
                                        <p:tgtEl>
                                          <p:spTgt spid="1239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7">
                                            <p:txEl>
                                              <p:pRg st="2" end="2"/>
                                            </p:txEl>
                                          </p:spTgt>
                                        </p:tgtEl>
                                        <p:attrNameLst>
                                          <p:attrName>style.visibility</p:attrName>
                                        </p:attrNameLst>
                                      </p:cBhvr>
                                      <p:to>
                                        <p:strVal val="visible"/>
                                      </p:to>
                                    </p:set>
                                    <p:anim calcmode="lin" valueType="num">
                                      <p:cBhvr additive="base">
                                        <p:cTn id="13"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3907">
                                            <p:txEl>
                                              <p:pRg st="3" end="3"/>
                                            </p:txEl>
                                          </p:spTgt>
                                        </p:tgtEl>
                                        <p:attrNameLst>
                                          <p:attrName>style.visibility</p:attrName>
                                        </p:attrNameLst>
                                      </p:cBhvr>
                                      <p:to>
                                        <p:strVal val="visible"/>
                                      </p:to>
                                    </p:set>
                                    <p:anim calcmode="lin" valueType="num">
                                      <p:cBhvr additive="base">
                                        <p:cTn id="19" dur="500" fill="hold"/>
                                        <p:tgtEl>
                                          <p:spTgt spid="1239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90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3907">
                                            <p:txEl>
                                              <p:pRg st="4" end="4"/>
                                            </p:txEl>
                                          </p:spTgt>
                                        </p:tgtEl>
                                        <p:attrNameLst>
                                          <p:attrName>style.visibility</p:attrName>
                                        </p:attrNameLst>
                                      </p:cBhvr>
                                      <p:to>
                                        <p:strVal val="visible"/>
                                      </p:to>
                                    </p:set>
                                    <p:anim calcmode="lin" valueType="num">
                                      <p:cBhvr additive="base">
                                        <p:cTn id="23" dur="500" fill="hold"/>
                                        <p:tgtEl>
                                          <p:spTgt spid="12390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390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3907">
                                            <p:txEl>
                                              <p:pRg st="5" end="5"/>
                                            </p:txEl>
                                          </p:spTgt>
                                        </p:tgtEl>
                                        <p:attrNameLst>
                                          <p:attrName>style.visibility</p:attrName>
                                        </p:attrNameLst>
                                      </p:cBhvr>
                                      <p:to>
                                        <p:strVal val="visible"/>
                                      </p:to>
                                    </p:set>
                                    <p:anim calcmode="lin" valueType="num">
                                      <p:cBhvr additive="base">
                                        <p:cTn id="27" dur="500" fill="hold"/>
                                        <p:tgtEl>
                                          <p:spTgt spid="12390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390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3907">
                                            <p:txEl>
                                              <p:pRg st="6" end="6"/>
                                            </p:txEl>
                                          </p:spTgt>
                                        </p:tgtEl>
                                        <p:attrNameLst>
                                          <p:attrName>style.visibility</p:attrName>
                                        </p:attrNameLst>
                                      </p:cBhvr>
                                      <p:to>
                                        <p:strVal val="visible"/>
                                      </p:to>
                                    </p:set>
                                    <p:anim calcmode="lin" valueType="num">
                                      <p:cBhvr additive="base">
                                        <p:cTn id="31" dur="500" fill="hold"/>
                                        <p:tgtEl>
                                          <p:spTgt spid="12390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39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28950"/>
            <a:ext cx="6400800" cy="4525962"/>
          </a:xfrm>
        </p:spPr>
        <p:txBody>
          <a:bodyPr/>
          <a:lstStyle/>
          <a:p>
            <a:pPr>
              <a:buNone/>
            </a:pPr>
            <a:r>
              <a:rPr lang="en-US" sz="3600" b="1" dirty="0">
                <a:solidFill>
                  <a:schemeClr val="hlink"/>
                </a:solidFill>
                <a:effectLst>
                  <a:outerShdw blurRad="38100" dist="38100" dir="2700000" algn="tl">
                    <a:srgbClr val="C0C0C0"/>
                  </a:outerShdw>
                </a:effectLst>
              </a:rPr>
              <a:t>Commissioner How</a:t>
            </a:r>
            <a:r>
              <a:rPr lang="en-US" sz="3600" b="1" dirty="0" smtClean="0">
                <a:solidFill>
                  <a:schemeClr val="hlink"/>
                </a:solidFill>
                <a:effectLst>
                  <a:outerShdw blurRad="38100" dist="38100" dir="2700000" algn="tl">
                    <a:srgbClr val="C0C0C0"/>
                  </a:outerShdw>
                </a:effectLst>
              </a:rPr>
              <a:t>:</a:t>
            </a:r>
          </a:p>
          <a:p>
            <a:r>
              <a:rPr lang="en-US" sz="3200" dirty="0" smtClean="0"/>
              <a:t>Ensure </a:t>
            </a:r>
            <a:r>
              <a:rPr lang="en-US" sz="3200" dirty="0" err="1"/>
              <a:t>Webelos</a:t>
            </a:r>
            <a:r>
              <a:rPr lang="en-US" sz="3200" dirty="0"/>
              <a:t> </a:t>
            </a:r>
            <a:r>
              <a:rPr lang="en-US" sz="3200" dirty="0" smtClean="0"/>
              <a:t>move </a:t>
            </a:r>
            <a:r>
              <a:rPr lang="en-US" sz="3200" dirty="0"/>
              <a:t>from pack rosters to troop </a:t>
            </a:r>
            <a:r>
              <a:rPr lang="en-US" sz="3200" dirty="0" smtClean="0"/>
              <a:t>rosters</a:t>
            </a:r>
            <a:endParaRPr lang="en-US" sz="3200" dirty="0"/>
          </a:p>
          <a:p>
            <a:r>
              <a:rPr lang="en-US" sz="3200" dirty="0" smtClean="0"/>
              <a:t>Work with </a:t>
            </a:r>
            <a:r>
              <a:rPr lang="en-US" sz="3200" dirty="0" err="1" smtClean="0"/>
              <a:t>Webelos</a:t>
            </a:r>
            <a:r>
              <a:rPr lang="en-US" sz="3200" dirty="0" smtClean="0"/>
              <a:t> transition chair to make sure boys don’t fall through cracks</a:t>
            </a:r>
            <a:endParaRPr lang="en-US" sz="3200" dirty="0"/>
          </a:p>
          <a:p>
            <a:r>
              <a:rPr lang="en-US" sz="3200" dirty="0" smtClean="0"/>
              <a:t>Assure </a:t>
            </a:r>
            <a:r>
              <a:rPr lang="en-US" sz="3200" dirty="0" err="1"/>
              <a:t>Webelos</a:t>
            </a:r>
            <a:r>
              <a:rPr lang="en-US" sz="3200" dirty="0"/>
              <a:t> </a:t>
            </a:r>
            <a:r>
              <a:rPr lang="en-US" sz="3200" dirty="0" smtClean="0"/>
              <a:t>join troop </a:t>
            </a:r>
            <a:r>
              <a:rPr lang="en-US" sz="3200" dirty="0"/>
              <a:t>in time </a:t>
            </a:r>
            <a:r>
              <a:rPr lang="en-US" sz="3200" dirty="0" smtClean="0"/>
              <a:t>for summer camp</a:t>
            </a:r>
            <a:endParaRPr lang="en-US" sz="2800" dirty="0" smtClean="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667" b="97273" l="9753" r="94231"/>
                    </a14:imgEffect>
                  </a14:imgLayer>
                </a14:imgProps>
              </a:ext>
              <a:ext uri="{28A0092B-C50C-407E-A947-70E740481C1C}">
                <a14:useLocalDpi xmlns:a14="http://schemas.microsoft.com/office/drawing/2010/main" val="0"/>
              </a:ext>
            </a:extLst>
          </a:blip>
          <a:srcRect l="6888"/>
          <a:stretch/>
        </p:blipFill>
        <p:spPr>
          <a:xfrm>
            <a:off x="6400800" y="502920"/>
            <a:ext cx="2706624" cy="6583680"/>
          </a:xfrm>
          <a:prstGeom prst="rect">
            <a:avLst/>
          </a:prstGeom>
        </p:spPr>
      </p:pic>
    </p:spTree>
    <p:extLst>
      <p:ext uri="{BB962C8B-B14F-4D97-AF65-F5344CB8AC3E}">
        <p14:creationId xmlns:p14="http://schemas.microsoft.com/office/powerpoint/2010/main" val="216029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907">
                                            <p:txEl>
                                              <p:pRg st="1" end="1"/>
                                            </p:txEl>
                                          </p:spTgt>
                                        </p:tgtEl>
                                        <p:attrNameLst>
                                          <p:attrName>style.visibility</p:attrName>
                                        </p:attrNameLst>
                                      </p:cBhvr>
                                      <p:to>
                                        <p:strVal val="visible"/>
                                      </p:to>
                                    </p:set>
                                    <p:anim calcmode="lin" valueType="num">
                                      <p:cBhvr additive="base">
                                        <p:cTn id="7" dur="500" fill="hold"/>
                                        <p:tgtEl>
                                          <p:spTgt spid="12390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3907">
                                            <p:txEl>
                                              <p:pRg st="2" end="2"/>
                                            </p:txEl>
                                          </p:spTgt>
                                        </p:tgtEl>
                                        <p:attrNameLst>
                                          <p:attrName>style.visibility</p:attrName>
                                        </p:attrNameLst>
                                      </p:cBhvr>
                                      <p:to>
                                        <p:strVal val="visible"/>
                                      </p:to>
                                    </p:set>
                                    <p:anim calcmode="lin" valueType="num">
                                      <p:cBhvr additive="base">
                                        <p:cTn id="13" dur="500" fill="hold"/>
                                        <p:tgtEl>
                                          <p:spTgt spid="1239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9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3907">
                                            <p:txEl>
                                              <p:pRg st="3" end="3"/>
                                            </p:txEl>
                                          </p:spTgt>
                                        </p:tgtEl>
                                        <p:attrNameLst>
                                          <p:attrName>style.visibility</p:attrName>
                                        </p:attrNameLst>
                                      </p:cBhvr>
                                      <p:to>
                                        <p:strVal val="visible"/>
                                      </p:to>
                                    </p:set>
                                    <p:anim calcmode="lin" valueType="num">
                                      <p:cBhvr additive="base">
                                        <p:cTn id="19" dur="500" fill="hold"/>
                                        <p:tgtEl>
                                          <p:spTgt spid="12390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90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35875"/>
            <a:ext cx="8686800" cy="4525962"/>
          </a:xfrm>
        </p:spPr>
        <p:txBody>
          <a:bodyPr/>
          <a:lstStyle/>
          <a:p>
            <a:pPr>
              <a:buNone/>
            </a:pPr>
            <a:r>
              <a:rPr lang="en-US" sz="3600" b="1" dirty="0" smtClean="0">
                <a:solidFill>
                  <a:schemeClr val="hlink"/>
                </a:solidFill>
                <a:effectLst>
                  <a:outerShdw blurRad="38100" dist="38100" dir="2700000" algn="tl">
                    <a:srgbClr val="C0C0C0"/>
                  </a:outerShdw>
                </a:effectLst>
              </a:rPr>
              <a:t>Other Players - How:</a:t>
            </a:r>
          </a:p>
          <a:p>
            <a:r>
              <a:rPr lang="en-US" sz="3200" dirty="0" smtClean="0"/>
              <a:t>PACK: </a:t>
            </a:r>
            <a:r>
              <a:rPr lang="en-US" sz="2800" dirty="0" smtClean="0"/>
              <a:t>work with troop(s)</a:t>
            </a:r>
          </a:p>
          <a:p>
            <a:r>
              <a:rPr lang="en-US" sz="3200" dirty="0" smtClean="0"/>
              <a:t>TROOP: </a:t>
            </a:r>
            <a:r>
              <a:rPr lang="en-US" sz="2800" dirty="0" smtClean="0"/>
              <a:t>assign SA, Den Chief</a:t>
            </a:r>
            <a:endParaRPr lang="en-US" sz="2800" dirty="0"/>
          </a:p>
          <a:p>
            <a:r>
              <a:rPr lang="en-US" sz="2800" dirty="0" smtClean="0"/>
              <a:t>DISTRICT: coach, track, report</a:t>
            </a:r>
            <a:br>
              <a:rPr lang="en-US" sz="2800" dirty="0" smtClean="0"/>
            </a:br>
            <a:endParaRPr lang="en-US" sz="2800" dirty="0" smtClean="0"/>
          </a:p>
          <a:p>
            <a:r>
              <a:rPr lang="en-US" sz="2800" dirty="0" smtClean="0"/>
              <a:t>ALL: communicate/coordinate</a:t>
            </a:r>
          </a:p>
          <a:p>
            <a:endParaRPr lang="en-US" sz="3200" dirty="0" smtClean="0"/>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401" b="96891" l="9931" r="89931"/>
                    </a14:imgEffect>
                  </a14:imgLayer>
                </a14:imgProps>
              </a:ext>
              <a:ext uri="{28A0092B-C50C-407E-A947-70E740481C1C}">
                <a14:useLocalDpi xmlns:a14="http://schemas.microsoft.com/office/drawing/2010/main" val="0"/>
              </a:ext>
            </a:extLst>
          </a:blip>
          <a:srcRect l="18174" t="5585" r="19044" b="4415"/>
          <a:stretch/>
        </p:blipFill>
        <p:spPr>
          <a:xfrm>
            <a:off x="6324600" y="609600"/>
            <a:ext cx="3002846" cy="6400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547" y="451330"/>
            <a:ext cx="4601853" cy="5955339"/>
          </a:xfrm>
          <a:prstGeom prst="rect">
            <a:avLst/>
          </a:prstGeom>
          <a:ln>
            <a:noFill/>
          </a:ln>
          <a:effectLst>
            <a:outerShdw blurRad="292100" dist="139700" dir="2700000" algn="tl" rotWithShape="0">
              <a:srgbClr val="333333">
                <a:alpha val="65000"/>
              </a:srgbClr>
            </a:outerShdw>
          </a:effectLst>
        </p:spPr>
      </p:pic>
      <p:sp>
        <p:nvSpPr>
          <p:cNvPr id="7" name="Rectangle 3"/>
          <p:cNvSpPr txBox="1">
            <a:spLocks/>
          </p:cNvSpPr>
          <p:nvPr/>
        </p:nvSpPr>
        <p:spPr bwMode="auto">
          <a:xfrm>
            <a:off x="381000" y="1549946"/>
            <a:ext cx="86868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fontAlgn="base">
              <a:spcBef>
                <a:spcPts val="400"/>
              </a:spcBef>
              <a:spcAft>
                <a:spcPct val="0"/>
              </a:spcAft>
              <a:buClr>
                <a:schemeClr val="accent1"/>
              </a:buClr>
              <a:buSzPct val="68000"/>
              <a:buFont typeface="Wingdings 3" pitchFamily="18" charset="2"/>
              <a:buChar char=""/>
              <a:defRPr sz="27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a:solidFill>
                  <a:schemeClr val="tx1"/>
                </a:solidFill>
                <a:latin typeface="+mn-lt"/>
              </a:defRPr>
            </a:lvl2pPr>
            <a:lvl3pPr marL="858838" indent="-228600" algn="l" rtl="0" fontAlgn="base">
              <a:spcBef>
                <a:spcPts val="350"/>
              </a:spcBef>
              <a:spcAft>
                <a:spcPct val="0"/>
              </a:spcAft>
              <a:buClr>
                <a:schemeClr val="accent2"/>
              </a:buClr>
              <a:buSzPct val="100000"/>
              <a:buFont typeface="Wingdings 2" pitchFamily="18" charset="2"/>
              <a:buChar char=""/>
              <a:defRPr sz="2100">
                <a:solidFill>
                  <a:schemeClr val="tx1"/>
                </a:solidFill>
                <a:latin typeface="+mn-lt"/>
              </a:defRPr>
            </a:lvl3pPr>
            <a:lvl4pPr marL="1143000" indent="-228600" algn="l" rtl="0" fontAlgn="base">
              <a:spcBef>
                <a:spcPts val="350"/>
              </a:spcBef>
              <a:spcAft>
                <a:spcPct val="0"/>
              </a:spcAft>
              <a:buClr>
                <a:schemeClr val="accent2"/>
              </a:buClr>
              <a:buFont typeface="Wingdings 2" pitchFamily="18" charset="2"/>
              <a:buChar char=""/>
              <a:defRPr sz="1900">
                <a:solidFill>
                  <a:schemeClr val="tx1"/>
                </a:solidFill>
                <a:latin typeface="+mn-lt"/>
              </a:defRPr>
            </a:lvl4pPr>
            <a:lvl5pPr marL="13716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5pPr>
            <a:lvl6pPr marL="18288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6pPr>
            <a:lvl7pPr marL="22860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7pPr>
            <a:lvl8pPr marL="27432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8pPr>
            <a:lvl9pPr marL="3200400" indent="-228600" algn="l" rtl="0" fontAlgn="base">
              <a:spcBef>
                <a:spcPts val="350"/>
              </a:spcBef>
              <a:spcAft>
                <a:spcPct val="0"/>
              </a:spcAft>
              <a:buClr>
                <a:schemeClr val="accent2"/>
              </a:buClr>
              <a:buFont typeface="Wingdings 2" pitchFamily="18" charset="2"/>
              <a:buChar char=""/>
              <a:defRPr>
                <a:solidFill>
                  <a:schemeClr val="tx1"/>
                </a:solidFill>
                <a:latin typeface="+mn-lt"/>
              </a:defRPr>
            </a:lvl9pPr>
          </a:lstStyle>
          <a:p>
            <a:pPr>
              <a:buFont typeface="Wingdings 3" pitchFamily="18" charset="2"/>
              <a:buNone/>
            </a:pPr>
            <a:r>
              <a:rPr lang="en-US" sz="3600" b="1" kern="0" dirty="0" smtClean="0">
                <a:solidFill>
                  <a:schemeClr val="hlink"/>
                </a:solidFill>
                <a:effectLst>
                  <a:outerShdw blurRad="38100" dist="38100" dir="2700000" algn="tl">
                    <a:srgbClr val="C0C0C0"/>
                  </a:outerShdw>
                </a:effectLst>
              </a:rPr>
              <a:t>#18-086</a:t>
            </a:r>
            <a:endParaRPr lang="en-US" sz="2400" kern="0" dirty="0" smtClean="0"/>
          </a:p>
        </p:txBody>
      </p:sp>
    </p:spTree>
    <p:extLst>
      <p:ext uri="{BB962C8B-B14F-4D97-AF65-F5344CB8AC3E}">
        <p14:creationId xmlns:p14="http://schemas.microsoft.com/office/powerpoint/2010/main" val="137616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3907">
                                            <p:txEl>
                                              <p:pRg st="0" end="0"/>
                                            </p:txEl>
                                          </p:spTgt>
                                        </p:tgtEl>
                                      </p:cBhvr>
                                    </p:animEffect>
                                    <p:set>
                                      <p:cBhvr>
                                        <p:cTn id="10" dur="1" fill="hold">
                                          <p:stCondLst>
                                            <p:cond delay="499"/>
                                          </p:stCondLst>
                                        </p:cTn>
                                        <p:tgtEl>
                                          <p:spTgt spid="123907">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3907">
                                            <p:txEl>
                                              <p:pRg st="1" end="1"/>
                                            </p:txEl>
                                          </p:spTgt>
                                        </p:tgtEl>
                                      </p:cBhvr>
                                    </p:animEffect>
                                    <p:set>
                                      <p:cBhvr>
                                        <p:cTn id="13" dur="1" fill="hold">
                                          <p:stCondLst>
                                            <p:cond delay="499"/>
                                          </p:stCondLst>
                                        </p:cTn>
                                        <p:tgtEl>
                                          <p:spTgt spid="123907">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3907">
                                            <p:txEl>
                                              <p:pRg st="2" end="2"/>
                                            </p:txEl>
                                          </p:spTgt>
                                        </p:tgtEl>
                                      </p:cBhvr>
                                    </p:animEffect>
                                    <p:set>
                                      <p:cBhvr>
                                        <p:cTn id="16" dur="1" fill="hold">
                                          <p:stCondLst>
                                            <p:cond delay="499"/>
                                          </p:stCondLst>
                                        </p:cTn>
                                        <p:tgtEl>
                                          <p:spTgt spid="123907">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3907">
                                            <p:txEl>
                                              <p:pRg st="3" end="3"/>
                                            </p:txEl>
                                          </p:spTgt>
                                        </p:tgtEl>
                                      </p:cBhvr>
                                    </p:animEffect>
                                    <p:set>
                                      <p:cBhvr>
                                        <p:cTn id="19" dur="1" fill="hold">
                                          <p:stCondLst>
                                            <p:cond delay="499"/>
                                          </p:stCondLst>
                                        </p:cTn>
                                        <p:tgtEl>
                                          <p:spTgt spid="123907">
                                            <p:txEl>
                                              <p:pRg st="3" end="3"/>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3907">
                                            <p:txEl>
                                              <p:pRg st="4" end="4"/>
                                            </p:txEl>
                                          </p:spTgt>
                                        </p:tgtEl>
                                      </p:cBhvr>
                                    </p:animEffect>
                                    <p:set>
                                      <p:cBhvr>
                                        <p:cTn id="22" dur="1" fill="hold">
                                          <p:stCondLst>
                                            <p:cond delay="499"/>
                                          </p:stCondLst>
                                        </p:cTn>
                                        <p:tgtEl>
                                          <p:spTgt spid="123907">
                                            <p:txEl>
                                              <p:pRg st="4" end="4"/>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23906"/>
                                        </p:tgtEl>
                                      </p:cBhvr>
                                    </p:animEffect>
                                    <p:set>
                                      <p:cBhvr>
                                        <p:cTn id="25" dur="1" fill="hold">
                                          <p:stCondLst>
                                            <p:cond delay="499"/>
                                          </p:stCondLst>
                                        </p:cTn>
                                        <p:tgtEl>
                                          <p:spTgt spid="123906"/>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p:bldP spid="123907" grpId="0" uiExpand="1"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28950"/>
            <a:ext cx="8458200" cy="2514600"/>
          </a:xfrm>
        </p:spPr>
        <p:txBody>
          <a:bodyPr/>
          <a:lstStyle/>
          <a:p>
            <a:pPr>
              <a:buNone/>
            </a:pPr>
            <a:r>
              <a:rPr lang="en-US" sz="3600" b="1" dirty="0" smtClean="0">
                <a:solidFill>
                  <a:schemeClr val="hlink"/>
                </a:solidFill>
                <a:effectLst>
                  <a:outerShdw blurRad="38100" dist="38100" dir="2700000" algn="tl">
                    <a:srgbClr val="C0C0C0"/>
                  </a:outerShdw>
                </a:effectLst>
              </a:rPr>
              <a:t>Resources</a:t>
            </a:r>
          </a:p>
          <a:p>
            <a:r>
              <a:rPr lang="en-US" sz="3200" dirty="0" smtClean="0"/>
              <a:t>Brochures, Videos, Manuals, Calendars</a:t>
            </a:r>
            <a:endParaRPr lang="en-US" sz="3200" b="1" dirty="0" smtClean="0"/>
          </a:p>
          <a:p>
            <a:r>
              <a:rPr lang="en-US" sz="3200" dirty="0" smtClean="0"/>
              <a:t>Commissioner-BSA.org/</a:t>
            </a:r>
            <a:r>
              <a:rPr lang="en-US" sz="3200" dirty="0" err="1" smtClean="0"/>
              <a:t>wts</a:t>
            </a:r>
            <a:endParaRPr lang="en-US" sz="2800" dirty="0" smtClean="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621505">
            <a:off x="5638800" y="3395353"/>
            <a:ext cx="2630424" cy="33963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smtClean="0"/>
              <a:t>Maybe Someday...</a:t>
            </a:r>
            <a:endParaRPr lang="en-US" sz="4400" cap="small" dirty="0"/>
          </a:p>
        </p:txBody>
      </p:sp>
      <p:sp>
        <p:nvSpPr>
          <p:cNvPr id="123907" name="Rectangle 3"/>
          <p:cNvSpPr>
            <a:spLocks noGrp="1"/>
          </p:cNvSpPr>
          <p:nvPr>
            <p:ph idx="1"/>
          </p:nvPr>
        </p:nvSpPr>
        <p:spPr>
          <a:xfrm>
            <a:off x="228600" y="1549946"/>
            <a:ext cx="8686800" cy="838200"/>
          </a:xfrm>
        </p:spPr>
        <p:txBody>
          <a:bodyPr/>
          <a:lstStyle/>
          <a:p>
            <a:pPr>
              <a:buNone/>
            </a:pPr>
            <a:r>
              <a:rPr lang="en-US" sz="3600" b="1" dirty="0" smtClean="0">
                <a:solidFill>
                  <a:schemeClr val="hlink"/>
                </a:solidFill>
                <a:effectLst>
                  <a:outerShdw blurRad="38100" dist="38100" dir="2700000" algn="tl">
                    <a:srgbClr val="C0C0C0"/>
                  </a:outerShdw>
                </a:effectLst>
              </a:rPr>
              <a:t>Scout-To-</a:t>
            </a:r>
            <a:r>
              <a:rPr lang="en-US" sz="3600" b="1" dirty="0" err="1" smtClean="0">
                <a:solidFill>
                  <a:schemeClr val="hlink"/>
                </a:solidFill>
                <a:effectLst>
                  <a:outerShdw blurRad="38100" dist="38100" dir="2700000" algn="tl">
                    <a:srgbClr val="C0C0C0"/>
                  </a:outerShdw>
                </a:effectLst>
              </a:rPr>
              <a:t>Venturer</a:t>
            </a:r>
            <a:endParaRPr lang="en-US" sz="2400" dirty="0" smtClean="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99764" l="0" r="98681"/>
                    </a14:imgEffect>
                  </a14:imgLayer>
                </a14:imgProps>
              </a:ext>
              <a:ext uri="{28A0092B-C50C-407E-A947-70E740481C1C}">
                <a14:useLocalDpi xmlns:a14="http://schemas.microsoft.com/office/drawing/2010/main" val="0"/>
              </a:ext>
            </a:extLst>
          </a:blip>
          <a:stretch>
            <a:fillRect/>
          </a:stretch>
        </p:blipFill>
        <p:spPr>
          <a:xfrm>
            <a:off x="2514600" y="2022485"/>
            <a:ext cx="7315200" cy="4911715"/>
          </a:xfrm>
          <a:prstGeom prst="rect">
            <a:avLst/>
          </a:prstGeom>
        </p:spPr>
      </p:pic>
    </p:spTree>
    <p:extLst>
      <p:ext uri="{BB962C8B-B14F-4D97-AF65-F5344CB8AC3E}">
        <p14:creationId xmlns:p14="http://schemas.microsoft.com/office/powerpoint/2010/main" val="186083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smtClean="0"/>
              <a:t>Coming Soon…</a:t>
            </a:r>
            <a:endParaRPr lang="en-US" sz="4400" cap="small" dirty="0"/>
          </a:p>
        </p:txBody>
      </p:sp>
      <p:sp>
        <p:nvSpPr>
          <p:cNvPr id="123907" name="Rectangle 3"/>
          <p:cNvSpPr>
            <a:spLocks noGrp="1"/>
          </p:cNvSpPr>
          <p:nvPr>
            <p:ph idx="1"/>
          </p:nvPr>
        </p:nvSpPr>
        <p:spPr>
          <a:xfrm>
            <a:off x="228600" y="1676400"/>
            <a:ext cx="8686800" cy="2514600"/>
          </a:xfrm>
        </p:spPr>
        <p:txBody>
          <a:bodyPr/>
          <a:lstStyle/>
          <a:p>
            <a:pPr algn="ctr">
              <a:buNone/>
            </a:pPr>
            <a:r>
              <a:rPr lang="en-US" sz="3600" b="1" dirty="0" smtClean="0">
                <a:solidFill>
                  <a:schemeClr val="hlink"/>
                </a:solidFill>
                <a:effectLst>
                  <a:outerShdw blurRad="38100" dist="38100" dir="2700000" algn="tl">
                    <a:srgbClr val="C0C0C0"/>
                  </a:outerShdw>
                </a:effectLst>
              </a:rPr>
              <a:t>May, 2014</a:t>
            </a:r>
            <a:endParaRPr lang="en-US" sz="24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2309435"/>
            <a:ext cx="4617720" cy="3450336"/>
          </a:xfrm>
          <a:prstGeom prst="rect">
            <a:avLst/>
          </a:prstGeom>
        </p:spPr>
      </p:pic>
    </p:spTree>
    <p:extLst>
      <p:ext uri="{BB962C8B-B14F-4D97-AF65-F5344CB8AC3E}">
        <p14:creationId xmlns:p14="http://schemas.microsoft.com/office/powerpoint/2010/main" val="301148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Placeholder 2"/>
          <p:cNvSpPr>
            <a:spLocks noGrp="1"/>
          </p:cNvSpPr>
          <p:nvPr>
            <p:ph type="body" idx="1"/>
          </p:nvPr>
        </p:nvSpPr>
        <p:spPr>
          <a:xfrm>
            <a:off x="1487487" y="3429000"/>
            <a:ext cx="6589713" cy="1944687"/>
          </a:xfrm>
        </p:spPr>
        <p:txBody>
          <a:bodyPr/>
          <a:lstStyle/>
          <a:p>
            <a:pPr marL="0" indent="0" algn="r" eaLnBrk="1" hangingPunct="1">
              <a:buNone/>
            </a:pPr>
            <a:r>
              <a:rPr lang="en-US" sz="4800" dirty="0" err="1" smtClean="0">
                <a:latin typeface="Lucida Sans Unicode" pitchFamily="34" charset="0"/>
              </a:rPr>
              <a:t>Webelos</a:t>
            </a:r>
            <a:r>
              <a:rPr lang="en-US" sz="4800" dirty="0" smtClean="0">
                <a:latin typeface="Lucida Sans Unicode" pitchFamily="34" charset="0"/>
              </a:rPr>
              <a:t>-To-Scouts</a:t>
            </a:r>
            <a:br>
              <a:rPr lang="en-US" sz="4800" dirty="0" smtClean="0">
                <a:latin typeface="Lucida Sans Unicode" pitchFamily="34" charset="0"/>
              </a:rPr>
            </a:br>
            <a:r>
              <a:rPr lang="en-US" sz="4800" dirty="0" smtClean="0">
                <a:latin typeface="Lucida Sans Unicode" pitchFamily="34" charset="0"/>
              </a:rPr>
              <a:t>Transition</a:t>
            </a:r>
            <a:endParaRPr lang="en-US" sz="4800" dirty="0" smtClean="0">
              <a:latin typeface="Lucida Sans Unicode" pitchFamily="34" charset="0"/>
            </a:endParaRPr>
          </a:p>
        </p:txBody>
      </p:sp>
      <p:sp>
        <p:nvSpPr>
          <p:cNvPr id="15365" name="Text Placeholder 2"/>
          <p:cNvSpPr>
            <a:spLocks/>
          </p:cNvSpPr>
          <p:nvPr/>
        </p:nvSpPr>
        <p:spPr bwMode="auto">
          <a:xfrm>
            <a:off x="1066800" y="1143000"/>
            <a:ext cx="7010400" cy="1600200"/>
          </a:xfrm>
          <a:prstGeom prst="rect">
            <a:avLst/>
          </a:prstGeom>
          <a:noFill/>
          <a:ln w="9525">
            <a:noFill/>
            <a:miter lim="800000"/>
            <a:headEnd/>
            <a:tailEnd/>
          </a:ln>
        </p:spPr>
        <p:txBody>
          <a:bodyPr/>
          <a:lstStyle/>
          <a:p>
            <a:pPr algn="r">
              <a:spcBef>
                <a:spcPts val="400"/>
              </a:spcBef>
              <a:buClr>
                <a:srgbClr val="AD2E27"/>
              </a:buClr>
              <a:buSzPct val="68000"/>
              <a:buFont typeface="Wingdings 3" pitchFamily="18" charset="2"/>
              <a:buNone/>
            </a:pPr>
            <a:r>
              <a:rPr lang="en-US" sz="5400" b="1" dirty="0" smtClean="0">
                <a:solidFill>
                  <a:srgbClr val="AD2E27"/>
                </a:solidFill>
                <a:effectLst>
                  <a:outerShdw blurRad="38100" dist="38100" dir="2700000" algn="tl">
                    <a:srgbClr val="FFFFFF"/>
                  </a:outerShdw>
                </a:effectLst>
                <a:latin typeface="Lucida Sans Unicode" pitchFamily="34" charset="0"/>
              </a:rPr>
              <a:t>Michael Marks</a:t>
            </a:r>
            <a:endParaRPr lang="en-US" sz="5400" b="1" dirty="0" smtClean="0">
              <a:solidFill>
                <a:srgbClr val="AD2E27"/>
              </a:solidFill>
              <a:effectLst>
                <a:outerShdw blurRad="38100" dist="38100" dir="2700000" algn="tl">
                  <a:srgbClr val="FFFFFF"/>
                </a:outerShdw>
              </a:effectLst>
              <a:latin typeface="Lucida Sans Unicode" pitchFamily="34" charset="0"/>
            </a:endParaRPr>
          </a:p>
          <a:p>
            <a:pPr algn="r">
              <a:spcBef>
                <a:spcPts val="400"/>
              </a:spcBef>
              <a:buClr>
                <a:srgbClr val="AD2E27"/>
              </a:buClr>
              <a:buSzPct val="68000"/>
              <a:buFont typeface="Wingdings 3" pitchFamily="18" charset="2"/>
              <a:buNone/>
            </a:pPr>
            <a:r>
              <a:rPr lang="en-US" sz="3200" dirty="0" smtClean="0">
                <a:solidFill>
                  <a:srgbClr val="F7EEDD"/>
                </a:solidFill>
                <a:latin typeface="Lucida Sans Unicode" pitchFamily="34" charset="0"/>
              </a:rPr>
              <a:t>Chief Joker</a:t>
            </a:r>
            <a:endParaRPr lang="en-US" sz="3200" dirty="0">
              <a:solidFill>
                <a:srgbClr val="F7EEDD"/>
              </a:solidFill>
              <a:latin typeface="Lucida Sans Unicode" pitchFamily="34" charset="0"/>
            </a:endParaRPr>
          </a:p>
        </p:txBody>
      </p:sp>
      <p:pic>
        <p:nvPicPr>
          <p:cNvPr id="15366" name="Picture 13" descr="AnnivGrStandard_White.png"/>
          <p:cNvPicPr>
            <a:picLocks noChangeAspect="1"/>
          </p:cNvPicPr>
          <p:nvPr/>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5383" y="1159840"/>
            <a:ext cx="8488617" cy="5698160"/>
          </a:xfrm>
          <a:prstGeom prst="rect">
            <a:avLst/>
          </a:prstGeom>
        </p:spPr>
      </p:pic>
      <p:sp>
        <p:nvSpPr>
          <p:cNvPr id="2" name="Title 1"/>
          <p:cNvSpPr>
            <a:spLocks noGrp="1"/>
          </p:cNvSpPr>
          <p:nvPr>
            <p:ph type="ctrTitle"/>
          </p:nvPr>
        </p:nvSpPr>
        <p:spPr>
          <a:xfrm>
            <a:off x="685800" y="0"/>
            <a:ext cx="7772400" cy="1470025"/>
          </a:xfrm>
        </p:spPr>
        <p:txBody>
          <a:bodyPr>
            <a:normAutofit/>
          </a:bodyPr>
          <a:lstStyle/>
          <a:p>
            <a:pPr marL="365125" indent="-255588" algn="ctr">
              <a:spcBef>
                <a:spcPts val="400"/>
              </a:spcBef>
              <a:buClr>
                <a:schemeClr val="accent1"/>
              </a:buClr>
              <a:buSzPct val="68000"/>
            </a:pPr>
            <a:r>
              <a:rPr lang="en-US" sz="6000" dirty="0" smtClean="0">
                <a:solidFill>
                  <a:schemeClr val="hlink"/>
                </a:solidFill>
                <a:effectLst>
                  <a:outerShdw blurRad="38100" dist="38100" dir="2700000" algn="tl">
                    <a:srgbClr val="C0C0C0"/>
                  </a:outerShdw>
                </a:effectLst>
                <a:latin typeface="+mn-lt"/>
                <a:ea typeface="+mn-ea"/>
                <a:cs typeface="+mn-cs"/>
              </a:rPr>
              <a:t>Discuss!</a:t>
            </a:r>
          </a:p>
        </p:txBody>
      </p:sp>
      <p:sp>
        <p:nvSpPr>
          <p:cNvPr id="4" name="Slide Number Placeholder 3"/>
          <p:cNvSpPr>
            <a:spLocks noGrp="1"/>
          </p:cNvSpPr>
          <p:nvPr>
            <p:ph type="sldNum" sz="quarter" idx="12"/>
          </p:nvPr>
        </p:nvSpPr>
        <p:spPr/>
        <p:txBody>
          <a:bodyPr/>
          <a:lstStyle/>
          <a:p>
            <a:pPr>
              <a:defRPr/>
            </a:pPr>
            <a:fld id="{1DDE3366-C31E-43CF-90E9-48B09332E02E}" type="slidenum">
              <a:rPr lang="en-US">
                <a:solidFill>
                  <a:srgbClr val="000000"/>
                </a:solidFill>
              </a:rPr>
              <a:pPr>
                <a:defRPr/>
              </a:pPr>
              <a:t>20</a:t>
            </a:fld>
            <a:endParaRPr lang="en-US"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13" descr="AnnivGrStandard_White.png"/>
          <p:cNvPicPr>
            <a:picLocks noChangeAspect="1"/>
          </p:cNvPicPr>
          <p:nvPr/>
        </p:nvPicPr>
        <p:blipFill>
          <a:blip r:embed="rId3" cstate="print"/>
          <a:srcRect/>
          <a:stretch>
            <a:fillRect/>
          </a:stretch>
        </p:blipFill>
        <p:spPr bwMode="auto">
          <a:xfrm>
            <a:off x="152400" y="6477000"/>
            <a:ext cx="1828800" cy="296863"/>
          </a:xfrm>
          <a:prstGeom prst="rect">
            <a:avLst/>
          </a:prstGeom>
          <a:noFill/>
          <a:ln w="9525">
            <a:noFill/>
            <a:miter lim="800000"/>
            <a:headEnd/>
            <a:tailEnd/>
          </a:ln>
        </p:spPr>
      </p:pic>
      <p:pic>
        <p:nvPicPr>
          <p:cNvPr id="160777" name="Picture 9" descr="JTE_Logo_BW"/>
          <p:cNvPicPr>
            <a:picLocks noChangeAspect="1" noChangeArrowheads="1"/>
          </p:cNvPicPr>
          <p:nvPr/>
        </p:nvPicPr>
        <p:blipFill>
          <a:blip r:embed="rId4" cstate="print"/>
          <a:srcRect/>
          <a:stretch>
            <a:fillRect/>
          </a:stretch>
        </p:blipFill>
        <p:spPr bwMode="auto">
          <a:xfrm>
            <a:off x="762000" y="838200"/>
            <a:ext cx="7678738" cy="4572000"/>
          </a:xfrm>
          <a:prstGeom prst="rect">
            <a:avLst/>
          </a:prstGeom>
          <a:noFill/>
          <a:effectLst>
            <a:glow rad="38100">
              <a:schemeClr val="tx1">
                <a:alpha val="60000"/>
              </a:schemeClr>
            </a:glow>
            <a:softEdge rad="0"/>
          </a:effectLst>
          <a:scene3d>
            <a:camera prst="orthographicFront"/>
            <a:lightRig rig="threePt" dir="t"/>
          </a:scene3d>
          <a:sp3d>
            <a:bevelT w="0" h="0"/>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3708BE2-7196-4B78-B3B8-8E814461D07D}" type="slidenum">
              <a:rPr lang="en-US" smtClean="0"/>
              <a:pPr>
                <a:defRPr/>
              </a:pPr>
              <a:t>3</a:t>
            </a:fld>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84" r="14731"/>
          <a:stretch/>
        </p:blipFill>
        <p:spPr>
          <a:xfrm>
            <a:off x="0" y="0"/>
            <a:ext cx="9220200" cy="7336971"/>
          </a:xfrm>
          <a:prstGeom prst="rect">
            <a:avLst/>
          </a:prstGeom>
        </p:spPr>
      </p:pic>
      <p:sp>
        <p:nvSpPr>
          <p:cNvPr id="4" name="Rectangle 2"/>
          <p:cNvSpPr txBox="1">
            <a:spLocks/>
          </p:cNvSpPr>
          <p:nvPr/>
        </p:nvSpPr>
        <p:spPr bwMode="auto">
          <a:xfrm>
            <a:off x="457200" y="152400"/>
            <a:ext cx="8229600" cy="1477962"/>
          </a:xfrm>
          <a:prstGeom prst="rect">
            <a:avLst/>
          </a:prstGeom>
          <a:noFill/>
        </p:spPr>
        <p:txBody>
          <a:bodyPr>
            <a:noAutofit/>
          </a:bodyPr>
          <a:lstStyle>
            <a:lvl1pPr algn="l" rtl="0" fontAlgn="base">
              <a:spcBef>
                <a:spcPct val="0"/>
              </a:spcBef>
              <a:spcAft>
                <a:spcPct val="0"/>
              </a:spcAft>
              <a:defRPr sz="4100" b="1">
                <a:solidFill>
                  <a:schemeClr val="tx2"/>
                </a:solidFill>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lstStyle>
          <a:p>
            <a:pPr algn="ctr"/>
            <a:r>
              <a:rPr lang="en-US" sz="4400" kern="0" cap="small" dirty="0" err="1" smtClean="0">
                <a:solidFill>
                  <a:schemeClr val="bg1"/>
                </a:solidFill>
              </a:rPr>
              <a:t>Webelos</a:t>
            </a:r>
            <a:r>
              <a:rPr lang="en-US" sz="4400" kern="0" cap="small" dirty="0" smtClean="0">
                <a:solidFill>
                  <a:schemeClr val="bg1"/>
                </a:solidFill>
              </a:rPr>
              <a:t>-to-Scouts Transition</a:t>
            </a:r>
            <a:endParaRPr lang="en-US" sz="4400" kern="0" cap="small" dirty="0">
              <a:solidFill>
                <a:schemeClr val="bg1"/>
              </a:solidFill>
            </a:endParaRPr>
          </a:p>
        </p:txBody>
      </p:sp>
    </p:spTree>
    <p:extLst>
      <p:ext uri="{BB962C8B-B14F-4D97-AF65-F5344CB8AC3E}">
        <p14:creationId xmlns:p14="http://schemas.microsoft.com/office/powerpoint/2010/main" val="1496701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cap="small" dirty="0" err="1" smtClean="0"/>
              <a:t>Webelos</a:t>
            </a:r>
            <a:r>
              <a:rPr lang="en-US" sz="4400" cap="small" dirty="0" smtClean="0"/>
              <a:t>-to-Scouts</a:t>
            </a:r>
            <a:endParaRPr lang="en-US" sz="4400" cap="small" dirty="0"/>
          </a:p>
        </p:txBody>
      </p:sp>
      <p:sp>
        <p:nvSpPr>
          <p:cNvPr id="123907" name="Rectangle 3"/>
          <p:cNvSpPr>
            <a:spLocks noGrp="1"/>
          </p:cNvSpPr>
          <p:nvPr>
            <p:ph type="body" idx="1"/>
          </p:nvPr>
        </p:nvSpPr>
        <p:spPr>
          <a:xfrm>
            <a:off x="457200" y="1527142"/>
            <a:ext cx="8077200" cy="4978558"/>
          </a:xfrm>
        </p:spPr>
        <p:txBody>
          <a:bodyPr/>
          <a:lstStyle/>
          <a:p>
            <a:pPr marL="109537" indent="0" algn="just">
              <a:buNone/>
            </a:pPr>
            <a:r>
              <a:rPr lang="en-US" sz="3200" dirty="0" smtClean="0"/>
              <a:t>One </a:t>
            </a:r>
            <a:r>
              <a:rPr lang="en-US" sz="3200" dirty="0"/>
              <a:t>of Scouting’s </a:t>
            </a:r>
            <a:r>
              <a:rPr lang="en-US" sz="3200" dirty="0" smtClean="0"/>
              <a:t>greatest challenges </a:t>
            </a:r>
            <a:r>
              <a:rPr lang="en-US" sz="3200" dirty="0"/>
              <a:t>is to make </a:t>
            </a:r>
            <a:r>
              <a:rPr lang="en-US" sz="3200" dirty="0" smtClean="0"/>
              <a:t>the next </a:t>
            </a:r>
            <a:r>
              <a:rPr lang="en-US" sz="3200" dirty="0"/>
              <a:t>level of </a:t>
            </a:r>
            <a:r>
              <a:rPr lang="en-US" sz="3200" dirty="0" smtClean="0"/>
              <a:t>Scouting readily </a:t>
            </a:r>
            <a:r>
              <a:rPr lang="en-US" sz="3200" dirty="0"/>
              <a:t>available for </a:t>
            </a:r>
            <a:r>
              <a:rPr lang="en-US" sz="3200" dirty="0" smtClean="0"/>
              <a:t>a young </a:t>
            </a:r>
            <a:r>
              <a:rPr lang="en-US" sz="3200" dirty="0"/>
              <a:t>man once he </a:t>
            </a:r>
            <a:r>
              <a:rPr lang="en-US" sz="3200" dirty="0" smtClean="0"/>
              <a:t>meets the </a:t>
            </a:r>
            <a:r>
              <a:rPr lang="en-US" sz="3200" dirty="0"/>
              <a:t>joining requirements.</a:t>
            </a:r>
            <a:endParaRPr lang="en-US" sz="3200" dirty="0" smtClean="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88000" l="4222" r="95333"/>
                    </a14:imgEffect>
                  </a14:imgLayer>
                </a14:imgProps>
              </a:ext>
              <a:ext uri="{28A0092B-C50C-407E-A947-70E740481C1C}">
                <a14:useLocalDpi xmlns:a14="http://schemas.microsoft.com/office/drawing/2010/main" val="0"/>
              </a:ext>
            </a:extLst>
          </a:blip>
          <a:srcRect t="7105" b="10000"/>
          <a:stretch/>
        </p:blipFill>
        <p:spPr>
          <a:xfrm>
            <a:off x="1676400" y="3733801"/>
            <a:ext cx="5791200" cy="266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23461" y="-381000"/>
            <a:ext cx="10204542" cy="7239000"/>
          </a:xfrm>
          <a:prstGeom prst="rect">
            <a:avLst/>
          </a:prstGeom>
        </p:spPr>
      </p:pic>
    </p:spTree>
    <p:extLst>
      <p:ext uri="{BB962C8B-B14F-4D97-AF65-F5344CB8AC3E}">
        <p14:creationId xmlns:p14="http://schemas.microsoft.com/office/powerpoint/2010/main" val="2494264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595049" cy="6858000"/>
          </a:xfrm>
          <a:prstGeom prst="rect">
            <a:avLst/>
          </a:prstGeom>
        </p:spPr>
      </p:pic>
    </p:spTree>
    <p:extLst>
      <p:ext uri="{BB962C8B-B14F-4D97-AF65-F5344CB8AC3E}">
        <p14:creationId xmlns:p14="http://schemas.microsoft.com/office/powerpoint/2010/main" val="3441490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7000" contrast="12000"/>
                    </a14:imgEffect>
                  </a14:imgLayer>
                </a14:imgProps>
              </a:ext>
              <a:ext uri="{28A0092B-C50C-407E-A947-70E740481C1C}">
                <a14:useLocalDpi xmlns:a14="http://schemas.microsoft.com/office/drawing/2010/main" val="0"/>
              </a:ext>
            </a:extLst>
          </a:blip>
          <a:stretch>
            <a:fillRect/>
          </a:stretch>
        </p:blipFill>
        <p:spPr>
          <a:xfrm>
            <a:off x="-228600" y="0"/>
            <a:ext cx="10331532" cy="6858000"/>
          </a:xfrm>
          <a:prstGeom prst="rect">
            <a:avLst/>
          </a:prstGeom>
        </p:spPr>
      </p:pic>
    </p:spTree>
    <p:extLst>
      <p:ext uri="{BB962C8B-B14F-4D97-AF65-F5344CB8AC3E}">
        <p14:creationId xmlns:p14="http://schemas.microsoft.com/office/powerpoint/2010/main" val="154424551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cap="small" dirty="0" err="1" smtClean="0"/>
              <a:t>Webelos</a:t>
            </a:r>
            <a:r>
              <a:rPr lang="en-US" sz="4400" cap="small" dirty="0" smtClean="0"/>
              <a:t>-to-Scouts</a:t>
            </a:r>
            <a:endParaRPr lang="en-US" sz="4400" cap="small" dirty="0"/>
          </a:p>
        </p:txBody>
      </p:sp>
      <p:sp>
        <p:nvSpPr>
          <p:cNvPr id="123907" name="Rectangle 3"/>
          <p:cNvSpPr>
            <a:spLocks noGrp="1"/>
          </p:cNvSpPr>
          <p:nvPr>
            <p:ph type="body" idx="1"/>
          </p:nvPr>
        </p:nvSpPr>
        <p:spPr>
          <a:xfrm>
            <a:off x="533400" y="1527142"/>
            <a:ext cx="8077200" cy="4978558"/>
          </a:xfrm>
        </p:spPr>
        <p:txBody>
          <a:bodyPr/>
          <a:lstStyle/>
          <a:p>
            <a:pPr algn="ctr">
              <a:buNone/>
            </a:pPr>
            <a:r>
              <a:rPr lang="en-US" sz="3600" b="1" dirty="0">
                <a:solidFill>
                  <a:schemeClr val="hlink"/>
                </a:solidFill>
                <a:effectLst>
                  <a:outerShdw blurRad="38100" dist="38100" dir="2700000" algn="tl">
                    <a:srgbClr val="C0C0C0"/>
                  </a:outerShdw>
                </a:effectLst>
              </a:rPr>
              <a:t>GOAL</a:t>
            </a:r>
            <a:r>
              <a:rPr lang="en-US" sz="3600" b="1" dirty="0" smtClean="0">
                <a:solidFill>
                  <a:schemeClr val="hlink"/>
                </a:solidFill>
                <a:effectLst>
                  <a:outerShdw blurRad="38100" dist="38100" dir="2700000" algn="tl">
                    <a:srgbClr val="C0C0C0"/>
                  </a:outerShdw>
                </a:effectLst>
              </a:rPr>
              <a:t>: </a:t>
            </a:r>
            <a:r>
              <a:rPr lang="en-US" sz="5400" b="1" dirty="0" smtClean="0">
                <a:effectLst>
                  <a:outerShdw blurRad="38100" dist="38100" dir="2700000" algn="tl">
                    <a:srgbClr val="000000">
                      <a:alpha val="43137"/>
                    </a:srgbClr>
                  </a:outerShdw>
                </a:effectLst>
              </a:rPr>
              <a:t>100% Crossover!</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367" b="100000" l="0" r="100000"/>
                    </a14:imgEffect>
                  </a14:imgLayer>
                </a14:imgProps>
              </a:ext>
              <a:ext uri="{28A0092B-C50C-407E-A947-70E740481C1C}">
                <a14:useLocalDpi xmlns:a14="http://schemas.microsoft.com/office/drawing/2010/main" val="0"/>
              </a:ext>
            </a:extLst>
          </a:blip>
          <a:stretch>
            <a:fillRect/>
          </a:stretch>
        </p:blipFill>
        <p:spPr>
          <a:xfrm>
            <a:off x="3048000" y="2184009"/>
            <a:ext cx="7190232" cy="4826391"/>
          </a:xfrm>
          <a:prstGeom prst="rect">
            <a:avLst/>
          </a:prstGeom>
        </p:spPr>
      </p:pic>
    </p:spTree>
    <p:extLst>
      <p:ext uri="{BB962C8B-B14F-4D97-AF65-F5344CB8AC3E}">
        <p14:creationId xmlns:p14="http://schemas.microsoft.com/office/powerpoint/2010/main" val="42327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p:cNvSpPr>
          <p:nvPr>
            <p:ph type="title"/>
          </p:nvPr>
        </p:nvSpPr>
        <p:spPr bwMode="auto">
          <a:xfrm>
            <a:off x="304800" y="76200"/>
            <a:ext cx="8229600" cy="1477962"/>
          </a:xfrm>
          <a:noFill/>
        </p:spPr>
        <p:txBody>
          <a:bodyPr>
            <a:noAutofit/>
          </a:bodyPr>
          <a:lstStyle/>
          <a:p>
            <a:r>
              <a:rPr lang="en-US" sz="4400" dirty="0" err="1"/>
              <a:t>Webelos</a:t>
            </a:r>
            <a:r>
              <a:rPr lang="en-US" sz="4400" dirty="0"/>
              <a:t>-to-Scouts</a:t>
            </a:r>
            <a:endParaRPr lang="en-US" sz="4400" cap="small" dirty="0"/>
          </a:p>
        </p:txBody>
      </p:sp>
      <p:sp>
        <p:nvSpPr>
          <p:cNvPr id="123907" name="Rectangle 3"/>
          <p:cNvSpPr>
            <a:spLocks noGrp="1"/>
          </p:cNvSpPr>
          <p:nvPr>
            <p:ph type="body" idx="1"/>
          </p:nvPr>
        </p:nvSpPr>
        <p:spPr>
          <a:xfrm>
            <a:off x="457200" y="1535875"/>
            <a:ext cx="8077200" cy="4525962"/>
          </a:xfrm>
        </p:spPr>
        <p:txBody>
          <a:bodyPr/>
          <a:lstStyle/>
          <a:p>
            <a:pPr>
              <a:buNone/>
            </a:pPr>
            <a:r>
              <a:rPr lang="en-US" sz="3600" b="1" dirty="0" smtClean="0">
                <a:solidFill>
                  <a:schemeClr val="hlink"/>
                </a:solidFill>
                <a:effectLst>
                  <a:outerShdw blurRad="38100" dist="38100" dir="2700000" algn="tl">
                    <a:srgbClr val="C0C0C0"/>
                  </a:outerShdw>
                </a:effectLst>
              </a:rPr>
              <a:t>Who:</a:t>
            </a:r>
          </a:p>
          <a:p>
            <a:r>
              <a:rPr lang="en-US" sz="3200" dirty="0"/>
              <a:t>Unit Commissioner is the connecting </a:t>
            </a:r>
            <a:r>
              <a:rPr lang="en-US" sz="3200" dirty="0" smtClean="0"/>
              <a:t>link in </a:t>
            </a:r>
            <a:r>
              <a:rPr lang="en-US" sz="3200" dirty="0"/>
              <a:t>the chain between the </a:t>
            </a:r>
            <a:r>
              <a:rPr lang="en-US" sz="3200" dirty="0" smtClean="0"/>
              <a:t>Troop </a:t>
            </a:r>
            <a:r>
              <a:rPr lang="en-US" sz="3200" dirty="0"/>
              <a:t>and the Pack</a:t>
            </a:r>
          </a:p>
        </p:txBody>
      </p:sp>
      <p:pic>
        <p:nvPicPr>
          <p:cNvPr id="123909" name="Picture 5" descr="Wreath_sITE"/>
          <p:cNvPicPr>
            <a:picLocks noChangeAspect="1" noChangeArrowheads="1"/>
          </p:cNvPicPr>
          <p:nvPr/>
        </p:nvPicPr>
        <p:blipFill>
          <a:blip r:embed="rId3" cstate="print"/>
          <a:srcRect/>
          <a:stretch>
            <a:fillRect/>
          </a:stretch>
        </p:blipFill>
        <p:spPr bwMode="auto">
          <a:xfrm>
            <a:off x="6180137" y="4038600"/>
            <a:ext cx="2506663" cy="2528611"/>
          </a:xfrm>
          <a:prstGeom prst="rect">
            <a:avLst/>
          </a:prstGeom>
          <a:noFill/>
        </p:spPr>
      </p:pic>
    </p:spTree>
    <p:extLst>
      <p:ext uri="{BB962C8B-B14F-4D97-AF65-F5344CB8AC3E}">
        <p14:creationId xmlns:p14="http://schemas.microsoft.com/office/powerpoint/2010/main" val="216261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3909"/>
                                        </p:tgtEl>
                                        <p:attrNameLst>
                                          <p:attrName>style.visibility</p:attrName>
                                        </p:attrNameLst>
                                      </p:cBhvr>
                                      <p:to>
                                        <p:strVal val="visible"/>
                                      </p:to>
                                    </p:set>
                                    <p:anim calcmode="lin" valueType="num">
                                      <p:cBhvr>
                                        <p:cTn id="7" dur="500" fill="hold"/>
                                        <p:tgtEl>
                                          <p:spTgt spid="123909"/>
                                        </p:tgtEl>
                                        <p:attrNameLst>
                                          <p:attrName>ppt_w</p:attrName>
                                        </p:attrNameLst>
                                      </p:cBhvr>
                                      <p:tavLst>
                                        <p:tav tm="0">
                                          <p:val>
                                            <p:fltVal val="0"/>
                                          </p:val>
                                        </p:tav>
                                        <p:tav tm="100000">
                                          <p:val>
                                            <p:strVal val="#ppt_w"/>
                                          </p:val>
                                        </p:tav>
                                      </p:tavLst>
                                    </p:anim>
                                    <p:anim calcmode="lin" valueType="num">
                                      <p:cBhvr>
                                        <p:cTn id="8" dur="500" fill="hold"/>
                                        <p:tgtEl>
                                          <p:spTgt spid="123909"/>
                                        </p:tgtEl>
                                        <p:attrNameLst>
                                          <p:attrName>ppt_h</p:attrName>
                                        </p:attrNameLst>
                                      </p:cBhvr>
                                      <p:tavLst>
                                        <p:tav tm="0">
                                          <p:val>
                                            <p:fltVal val="0"/>
                                          </p:val>
                                        </p:tav>
                                        <p:tav tm="100000">
                                          <p:val>
                                            <p:strVal val="#ppt_h"/>
                                          </p:val>
                                        </p:tav>
                                      </p:tavLst>
                                    </p:anim>
                                    <p:anim calcmode="lin" valueType="num">
                                      <p:cBhvr>
                                        <p:cTn id="9" dur="500" fill="hold"/>
                                        <p:tgtEl>
                                          <p:spTgt spid="123909"/>
                                        </p:tgtEl>
                                        <p:attrNameLst>
                                          <p:attrName>style.rotation</p:attrName>
                                        </p:attrNameLst>
                                      </p:cBhvr>
                                      <p:tavLst>
                                        <p:tav tm="0">
                                          <p:val>
                                            <p:fltVal val="90"/>
                                          </p:val>
                                        </p:tav>
                                        <p:tav tm="100000">
                                          <p:val>
                                            <p:fltVal val="0"/>
                                          </p:val>
                                        </p:tav>
                                      </p:tavLst>
                                    </p:anim>
                                    <p:animEffect transition="in" filter="fade">
                                      <p:cBhvr>
                                        <p:cTn id="10" dur="5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MMPROD_UIDATA" val="&lt;database version=&quot;7.0&quot;&gt;&lt;object type=&quot;1&quot; unique_id=&quot;10001&quot;&gt;&lt;property id=&quot;20141&quot; value=&quot;February Commissioner Training&quot;/&gt;&lt;property id=&quot;20148&quot; value=&quot;5&quot;/&gt;&lt;property id=&quot;20184&quot; value=&quot;7&quot;/&gt;&lt;property id=&quot;20224&quot; value=&quot;D:\My Adobe Presentations\February Commissioner Training&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Quote of the month:&amp;quot;&quot;/&gt;&lt;property id=&quot;20303&quot; value=&quot;-1&quot;/&gt;&lt;property id=&quot;20307&quot; value=&quot;399&quot;/&gt;&lt;property id=&quot;20309&quot; value=&quot;-1&quot;/&gt;&lt;/object&gt;&lt;object type=&quot;3&quot; unique_id=&quot;10008&quot;&gt;&lt;property id=&quot;20148&quot; value=&quot;5&quot;/&gt;&lt;property id=&quot;20300&quot; value=&quot;Slide 2 - &amp;quot;COMMISSIONER&amp;#x0D;&amp;#x0A;Training Updates&amp;quot;&quot;/&gt;&lt;property id=&quot;20303&quot; value=&quot;-1&quot;/&gt;&lt;property id=&quot;20307&quot; value=&quot;400&quot;/&gt;&lt;property id=&quot;20309&quot; value=&quot;-1&quot;/&gt;&lt;/object&gt;&lt;object type=&quot;3&quot; unique_id=&quot;10009&quot;&gt;&lt;property id=&quot;20148&quot; value=&quot;5&quot;/&gt;&lt;property id=&quot;20300&quot; value=&quot;Slide 3&quot;/&gt;&lt;property id=&quot;20303&quot; value=&quot;-1&quot;/&gt;&lt;property id=&quot;20307&quot; value=&quot;402&quot;/&gt;&lt;property id=&quot;20309&quot; value=&quot;-1&quot;/&gt;&lt;/object&gt;&lt;object type=&quot;3&quot; unique_id=&quot;10011&quot;&gt;&lt;property id=&quot;20148&quot; value=&quot;5&quot;/&gt;&lt;property id=&quot;20300&quot; value=&quot;Slide 5 - &amp;quot;&amp;#x0D;&amp;#x0A;&amp;#x0D;&amp;#x0A;August 10&amp;#x0D;&amp;#x0A;Camp Seph Mack&amp;#x0D;&amp;#x0A;&amp;#x0D;&amp;#x0A;&amp;quot;&quot;/&gt;&lt;property id=&quot;20303&quot; value=&quot;-1&quot;/&gt;&lt;property id=&quot;20307&quot; value=&quot;418&quot;/&gt;&lt;property id=&quot;20309&quot; value=&quot;-1&quot;/&gt;&lt;/object&gt;&lt;object type=&quot;3&quot; unique_id=&quot;10012&quot;&gt;&lt;property id=&quot;20148&quot; value=&quot;5&quot;/&gt;&lt;property id=&quot;20300&quot; value=&quot;Slide 10 - &amp;quot;COMMISSIONER QUIZ&amp;quot;&quot;/&gt;&lt;property id=&quot;20303&quot; value=&quot;-1&quot;/&gt;&lt;property id=&quot;20307&quot; value=&quot;414&quot;/&gt;&lt;property id=&quot;20309&quot; value=&quot;-1&quot;/&gt;&lt;/object&gt;&lt;object type=&quot;3&quot; unique_id=&quot;10014&quot;&gt;&lt;property id=&quot;20148&quot; value=&quot;5&quot;/&gt;&lt;property id=&quot;20300&quot; value=&quot;Slide 12 - &amp;quot;COMMISSIONER QUIZ&amp;quot;&quot;/&gt;&lt;property id=&quot;20303&quot; value=&quot;-1&quot;/&gt;&lt;property id=&quot;20307&quot; value=&quot;443&quot;/&gt;&lt;property id=&quot;20309&quot; value=&quot;-1&quot;/&gt;&lt;/object&gt;&lt;object type=&quot;3&quot; unique_id=&quot;10016&quot;&gt;&lt;property id=&quot;20148&quot; value=&quot;5&quot;/&gt;&lt;property id=&quot;20300&quot; value=&quot;Slide 14 - &amp;quot;COMMISSIONER QUIZ&amp;quot;&quot;/&gt;&lt;property id=&quot;20303&quot; value=&quot;-1&quot;/&gt;&lt;property id=&quot;20307&quot; value=&quot;444&quot;/&gt;&lt;property id=&quot;20309&quot; value=&quot;-1&quot;/&gt;&lt;/object&gt;&lt;object type=&quot;3&quot; unique_id=&quot;10018&quot;&gt;&lt;property id=&quot;20148&quot; value=&quot;5&quot;/&gt;&lt;property id=&quot;20300&quot; value=&quot;Slide 16 - &amp;quot;COMMISSIONER QUIZ&amp;quot;&quot;/&gt;&lt;property id=&quot;20303&quot; value=&quot;-1&quot;/&gt;&lt;property id=&quot;20307&quot; value=&quot;448&quot;/&gt;&lt;property id=&quot;20309&quot; value=&quot;-1&quot;/&gt;&lt;/object&gt;&lt;object type=&quot;3&quot; unique_id=&quot;10020&quot;&gt;&lt;property id=&quot;20148&quot; value=&quot;5&quot;/&gt;&lt;property id=&quot;20300&quot; value=&quot;Slide 7 - &amp;quot;Please attend… Program Kick-Offs&amp;quot;&quot;/&gt;&lt;property id=&quot;20303&quot; value=&quot;-1&quot;/&gt;&lt;property id=&quot;20307&quot; value=&quot;417&quot;/&gt;&lt;property id=&quot;20309&quot; value=&quot;-1&quot;/&gt;&lt;/object&gt;&lt;object type=&quot;3&quot; unique_id=&quot;10448&quot;&gt;&lt;property id=&quot;20148&quot; value=&quot;5&quot;/&gt;&lt;property id=&quot;20300&quot; value=&quot;Slide 4&quot;/&gt;&lt;property id=&quot;20307&quot; value=&quot;451&quot;/&gt;&lt;/object&gt;&lt;object type=&quot;3&quot; unique_id=&quot;10622&quot;&gt;&lt;property id=&quot;20148&quot; value=&quot;5&quot;/&gt;&lt;property id=&quot;20300&quot; value=&quot;Slide 18 - &amp;quot;COMMISSIONER QUIZ&amp;quot;&quot;/&gt;&lt;property id=&quot;20307&quot; value=&quot;452&quot;/&gt;&lt;/object&gt;&lt;object type=&quot;3&quot; unique_id=&quot;10766&quot;&gt;&lt;property id=&quot;20148&quot; value=&quot;5&quot;/&gt;&lt;property id=&quot;20300&quot; value=&quot;Slide 9 - &amp;quot;PLAN TO NOMINATE SOMEONE!&amp;quot;&quot;/&gt;&lt;property id=&quot;20307&quot; value=&quot;453&quot;/&gt;&lt;/object&gt;&lt;object type=&quot;3&quot; unique_id=&quot;11397&quot;&gt;&lt;property id=&quot;20148&quot; value=&quot;5&quot;/&gt;&lt;property id=&quot;20300&quot; value=&quot;Slide 24&quot;/&gt;&lt;property id=&quot;20307&quot; value=&quot;454&quot;/&gt;&lt;/object&gt;&lt;object type=&quot;3&quot; unique_id=&quot;11398&quot;&gt;&lt;property id=&quot;20148&quot; value=&quot;5&quot;/&gt;&lt;property id=&quot;20300&quot; value=&quot;Slide 25&quot;/&gt;&lt;property id=&quot;20307&quot; value=&quot;455&quot;/&gt;&lt;/object&gt;&lt;object type=&quot;3&quot; unique_id=&quot;11400&quot;&gt;&lt;property id=&quot;20148&quot; value=&quot;5&quot;/&gt;&lt;property id=&quot;20300&quot; value=&quot;Slide 27 - &amp;quot;Self-Assessment&amp;quot;&quot;/&gt;&lt;property id=&quot;20307&quot; value=&quot;457&quot;/&gt;&lt;/object&gt;&lt;object type=&quot;3&quot; unique_id=&quot;11401&quot;&gt;&lt;property id=&quot;20148&quot; value=&quot;5&quot;/&gt;&lt;property id=&quot;20300&quot; value=&quot;Slide 26 - &amp;quot;Self-Assessment&amp;quot;&quot;/&gt;&lt;property id=&quot;20307&quot; value=&quot;458&quot;/&gt;&lt;/object&gt;&lt;object type=&quot;3&quot; unique_id=&quot;11402&quot;&gt;&lt;property id=&quot;20148&quot; value=&quot;5&quot;/&gt;&lt;property id=&quot;20300&quot; value=&quot;Slide 28 - &amp;quot;Commissioner Self-Evaluation&amp;quot;&quot;/&gt;&lt;property id=&quot;20307&quot; value=&quot;459&quot;/&gt;&lt;/object&gt;&lt;object type=&quot;3&quot; unique_id=&quot;11403&quot;&gt;&lt;property id=&quot;20148&quot; value=&quot;5&quot;/&gt;&lt;property id=&quot;20300&quot; value=&quot;Slide 29 - &amp;quot;Commissioner Self-Evaluation&amp;quot;&quot;/&gt;&lt;property id=&quot;20307&quot; value=&quot;460&quot;/&gt;&lt;/object&gt;&lt;object type=&quot;3&quot; unique_id=&quot;11404&quot;&gt;&lt;property id=&quot;20148&quot; value=&quot;5&quot;/&gt;&lt;property id=&quot;20300&quot; value=&quot;Slide 30 - &amp;quot;Commissioner Self-Evaluation&amp;quot;&quot;/&gt;&lt;property id=&quot;20307&quot; value=&quot;461&quot;/&gt;&lt;/object&gt;&lt;object type=&quot;3&quot; unique_id=&quot;11407&quot;&gt;&lt;property id=&quot;20148&quot; value=&quot;5&quot;/&gt;&lt;property id=&quot;20300&quot; value=&quot;Slide 31 - &amp;quot;Commissioner Self-Evaluation&amp;quot;&quot;/&gt;&lt;property id=&quot;20307&quot; value=&quot;464&quot;/&gt;&lt;/object&gt;&lt;object type=&quot;3&quot; unique_id=&quot;11409&quot;&gt;&lt;property id=&quot;20148&quot; value=&quot;5&quot;/&gt;&lt;property id=&quot;20300&quot; value=&quot;Slide 32 - &amp;quot;Commissioner Self-Evaluation&amp;quot;&quot;/&gt;&lt;property id=&quot;20307&quot; value=&quot;466&quot;/&gt;&lt;/object&gt;&lt;object type=&quot;3&quot; unique_id=&quot;11419&quot;&gt;&lt;property id=&quot;20148&quot; value=&quot;5&quot;/&gt;&lt;property id=&quot;20300&quot; value=&quot;Slide 33 - &amp;quot;Commissioner Self-Evaluation&amp;quot;&quot;/&gt;&lt;property id=&quot;20307&quot; value=&quot;476&quot;/&gt;&lt;/object&gt;&lt;object type=&quot;3&quot; unique_id=&quot;11420&quot;&gt;&lt;property id=&quot;20148&quot; value=&quot;5&quot;/&gt;&lt;property id=&quot;20300&quot; value=&quot;Slide 39 - &amp;quot;Questions?&amp;quot;&quot;/&gt;&lt;property id=&quot;20307&quot; value=&quot;477&quot;/&gt;&lt;/object&gt;&lt;object type=&quot;3&quot; unique_id=&quot;11421&quot;&gt;&lt;property id=&quot;20148&quot; value=&quot;5&quot;/&gt;&lt;property id=&quot;20300&quot; value=&quot;Slide 40&quot;/&gt;&lt;property id=&quot;20307&quot; value=&quot;478&quot;/&gt;&lt;/object&gt;&lt;object type=&quot;3&quot; unique_id=&quot;12154&quot;&gt;&lt;property id=&quot;20148&quot; value=&quot;5&quot;/&gt;&lt;property id=&quot;20300&quot; value=&quot;Slide 6&quot;/&gt;&lt;property id=&quot;20307&quot; value=&quot;481&quot;/&gt;&lt;/object&gt;&lt;object type=&quot;3&quot; unique_id=&quot;12566&quot;&gt;&lt;property id=&quot;20148&quot; value=&quot;5&quot;/&gt;&lt;property id=&quot;20300&quot; value=&quot;Slide 20 - &amp;quot;COMMISSIONER QUIZ&amp;quot;&quot;/&gt;&lt;property id=&quot;20307&quot; value=&quot;483&quot;/&gt;&lt;/object&gt;&lt;object type=&quot;3&quot; unique_id=&quot;13240&quot;&gt;&lt;property id=&quot;20148&quot; value=&quot;5&quot;/&gt;&lt;property id=&quot;20300&quot; value=&quot;Slide 22 - &amp;quot;COMMISSIONER QUIZ&amp;quot;&quot;/&gt;&lt;property id=&quot;20307&quot; value=&quot;485&quot;/&gt;&lt;/object&gt;&lt;object type=&quot;3&quot; unique_id=&quot;13780&quot;&gt;&lt;property id=&quot;20148&quot; value=&quot;5&quot;/&gt;&lt;property id=&quot;20300&quot; value=&quot;Slide 11 - &amp;quot;COMMISSIONER QUIZ&amp;quot;&quot;/&gt;&lt;property id=&quot;20307&quot; value=&quot;486&quot;/&gt;&lt;/object&gt;&lt;object type=&quot;3&quot; unique_id=&quot;13781&quot;&gt;&lt;property id=&quot;20148&quot; value=&quot;5&quot;/&gt;&lt;property id=&quot;20300&quot; value=&quot;Slide 13 - &amp;quot;COMMISSIONER QUIZ&amp;quot;&quot;/&gt;&lt;property id=&quot;20307&quot; value=&quot;487&quot;/&gt;&lt;/object&gt;&lt;object type=&quot;3&quot; unique_id=&quot;13782&quot;&gt;&lt;property id=&quot;20148&quot; value=&quot;5&quot;/&gt;&lt;property id=&quot;20300&quot; value=&quot;Slide 15 - &amp;quot;COMMISSIONER QUIZ&amp;quot;&quot;/&gt;&lt;property id=&quot;20307&quot; value=&quot;488&quot;/&gt;&lt;/object&gt;&lt;object type=&quot;3&quot; unique_id=&quot;13783&quot;&gt;&lt;property id=&quot;20148&quot; value=&quot;5&quot;/&gt;&lt;property id=&quot;20300&quot; value=&quot;Slide 17 - &amp;quot;COMMISSIONER QUIZ&amp;quot;&quot;/&gt;&lt;property id=&quot;20307&quot; value=&quot;489&quot;/&gt;&lt;/object&gt;&lt;object type=&quot;3&quot; unique_id=&quot;13784&quot;&gt;&lt;property id=&quot;20148&quot; value=&quot;5&quot;/&gt;&lt;property id=&quot;20300&quot; value=&quot;Slide 19 - &amp;quot;COMMISSIONER QUIZ&amp;quot;&quot;/&gt;&lt;property id=&quot;20307&quot; value=&quot;490&quot;/&gt;&lt;/object&gt;&lt;object type=&quot;3&quot; unique_id=&quot;13785&quot;&gt;&lt;property id=&quot;20148&quot; value=&quot;5&quot;/&gt;&lt;property id=&quot;20300&quot; value=&quot;Slide 21 - &amp;quot;COMMISSIONER QUIZ&amp;quot;&quot;/&gt;&lt;property id=&quot;20307&quot; value=&quot;491&quot;/&gt;&lt;/object&gt;&lt;object type=&quot;3&quot; unique_id=&quot;13786&quot;&gt;&lt;property id=&quot;20148&quot; value=&quot;5&quot;/&gt;&lt;property id=&quot;20300&quot; value=&quot;Slide 23 - &amp;quot;COMMISSIONER QUIZ&amp;quot;&quot;/&gt;&lt;property id=&quot;20307&quot; value=&quot;492&quot;/&gt;&lt;/object&gt;&lt;object type=&quot;3&quot; unique_id=&quot;14290&quot;&gt;&lt;property id=&quot;20148&quot; value=&quot;5&quot;/&gt;&lt;property id=&quot;20300&quot; value=&quot;Slide 8&quot;/&gt;&lt;property id=&quot;20307&quot; value=&quot;494&quot;/&gt;&lt;/object&gt;&lt;object type=&quot;3&quot; unique_id=&quot;14846&quot;&gt;&lt;property id=&quot;20148&quot; value=&quot;5&quot;/&gt;&lt;property id=&quot;20300&quot; value=&quot;Slide 34 - &amp;quot;Commissioner Self-Evaluation&amp;quot;&quot;/&gt;&lt;property id=&quot;20307&quot; value=&quot;496&quot;/&gt;&lt;/object&gt;&lt;object type=&quot;3&quot; unique_id=&quot;14847&quot;&gt;&lt;property id=&quot;20148&quot; value=&quot;5&quot;/&gt;&lt;property id=&quot;20300&quot; value=&quot;Slide 35 - &amp;quot;Commissioner Self-Evaluation&amp;quot;&quot;/&gt;&lt;property id=&quot;20307&quot; value=&quot;497&quot;/&gt;&lt;/object&gt;&lt;object type=&quot;3&quot; unique_id=&quot;14848&quot;&gt;&lt;property id=&quot;20148&quot; value=&quot;5&quot;/&gt;&lt;property id=&quot;20300&quot; value=&quot;Slide 36 - &amp;quot;Commissioner Self-Evaluation&amp;quot;&quot;/&gt;&lt;property id=&quot;20307&quot; value=&quot;498&quot;/&gt;&lt;/object&gt;&lt;object type=&quot;3&quot; unique_id=&quot;14849&quot;&gt;&lt;property id=&quot;20148&quot; value=&quot;5&quot;/&gt;&lt;property id=&quot;20300&quot; value=&quot;Slide 37 - &amp;quot;Commissioner Self-Evaluation&amp;quot;&quot;/&gt;&lt;property id=&quot;20307&quot; value=&quot;500&quot;/&gt;&lt;/object&gt;&lt;object type=&quot;3&quot; unique_id=&quot;14850&quot;&gt;&lt;property id=&quot;20148&quot; value=&quot;5&quot;/&gt;&lt;property id=&quot;20300&quot; value=&quot;Slide 38 - &amp;quot;Commissioner Self-Evaluation&amp;quot;&quot;/&gt;&lt;property id=&quot;20307&quot; value=&quot;499&quot;/&gt;&lt;/object&gt;&lt;/object&gt;&lt;object type=&quot;4&quot; unique_id=&quot;10122&quot;&gt;&lt;/object&gt;&lt;object type=&quot;10&quot; unique_id=&quot;10185&quot;&gt;&lt;object type=&quot;11&quot; unique_id=&quot;10186&quot;&gt;&lt;/object&gt;&lt;/object&gt;&lt;/object&gt;&lt;/database&gt;"/>
  <p:tag name="SECTOMILLISECCONVERTED" val="1"/>
</p:tagLst>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0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1_Concourse">
  <a:themeElements>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fontScheme name="7_Concourse">
      <a:majorFont>
        <a:latin typeface=""/>
        <a:ea typeface=""/>
        <a:cs typeface=""/>
      </a:majorFont>
      <a:minorFont>
        <a:latin typefac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1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7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8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Concourse">
  <a:themeElements>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fontScheme name="Concourse">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ourse 1">
        <a:dk1>
          <a:srgbClr val="000000"/>
        </a:dk1>
        <a:lt1>
          <a:srgbClr val="FFFFFF"/>
        </a:lt1>
        <a:dk2>
          <a:srgbClr val="795339"/>
        </a:dk2>
        <a:lt2>
          <a:srgbClr val="F7EEDD"/>
        </a:lt2>
        <a:accent1>
          <a:srgbClr val="AD2E27"/>
        </a:accent1>
        <a:accent2>
          <a:srgbClr val="3F3D66"/>
        </a:accent2>
        <a:accent3>
          <a:srgbClr val="FFFFFF"/>
        </a:accent3>
        <a:accent4>
          <a:srgbClr val="000000"/>
        </a:accent4>
        <a:accent5>
          <a:srgbClr val="D3ADAC"/>
        </a:accent5>
        <a:accent6>
          <a:srgbClr val="38365C"/>
        </a:accent6>
        <a:hlink>
          <a:srgbClr val="9B7300"/>
        </a:hlink>
        <a:folHlink>
          <a:srgbClr val="D6A73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Human">
    <a:dk1>
      <a:sysClr val="windowText" lastClr="000000"/>
    </a:dk1>
    <a:lt1>
      <a:sysClr val="window" lastClr="FFFFFF"/>
    </a:lt1>
    <a:dk2>
      <a:srgbClr val="795339"/>
    </a:dk2>
    <a:lt2>
      <a:srgbClr val="F7EEDD"/>
    </a:lt2>
    <a:accent1>
      <a:srgbClr val="AD2E27"/>
    </a:accent1>
    <a:accent2>
      <a:srgbClr val="3F3D66"/>
    </a:accent2>
    <a:accent3>
      <a:srgbClr val="17517A"/>
    </a:accent3>
    <a:accent4>
      <a:srgbClr val="877E48"/>
    </a:accent4>
    <a:accent5>
      <a:srgbClr val="AF8B1E"/>
    </a:accent5>
    <a:accent6>
      <a:srgbClr val="A35E21"/>
    </a:accent6>
    <a:hlink>
      <a:srgbClr val="9B7300"/>
    </a:hlink>
    <a:folHlink>
      <a:srgbClr val="D6A73B"/>
    </a:folHlink>
  </a:clrScheme>
</a:themeOverride>
</file>

<file path=docProps/app.xml><?xml version="1.0" encoding="utf-8"?>
<Properties xmlns="http://schemas.openxmlformats.org/officeDocument/2006/extended-properties" xmlns:vt="http://schemas.openxmlformats.org/officeDocument/2006/docPropsVTypes">
  <Template>Concourse</Template>
  <TotalTime>2776</TotalTime>
  <Words>1114</Words>
  <Application>Microsoft Office PowerPoint</Application>
  <PresentationFormat>On-screen Show (4:3)</PresentationFormat>
  <Paragraphs>129</Paragraphs>
  <Slides>21</Slides>
  <Notes>21</Notes>
  <HiddenSlides>0</HiddenSlides>
  <MMClips>0</MMClips>
  <ScaleCrop>false</ScaleCrop>
  <HeadingPairs>
    <vt:vector size="6" baseType="variant">
      <vt:variant>
        <vt:lpstr>Fonts Used</vt:lpstr>
      </vt:variant>
      <vt:variant>
        <vt:i4>8</vt:i4>
      </vt:variant>
      <vt:variant>
        <vt:lpstr>Theme</vt:lpstr>
      </vt:variant>
      <vt:variant>
        <vt:i4>41</vt:i4>
      </vt:variant>
      <vt:variant>
        <vt:lpstr>Slide Titles</vt:lpstr>
      </vt:variant>
      <vt:variant>
        <vt:i4>21</vt:i4>
      </vt:variant>
    </vt:vector>
  </HeadingPairs>
  <TitlesOfParts>
    <vt:vector size="70" baseType="lpstr">
      <vt:lpstr>ＭＳ Ｐゴシック</vt:lpstr>
      <vt:lpstr>Arial</vt:lpstr>
      <vt:lpstr>Calibri</vt:lpstr>
      <vt:lpstr>Helvetica</vt:lpstr>
      <vt:lpstr>Lucida Sans Unicode</vt:lpstr>
      <vt:lpstr>Verdana</vt:lpstr>
      <vt:lpstr>Wingdings 2</vt:lpstr>
      <vt:lpstr>Wingdings 3</vt:lpstr>
      <vt:lpstr>Concourse</vt:lpstr>
      <vt:lpstr>4_Office Theme</vt:lpstr>
      <vt:lpstr>2_Office Theme</vt:lpstr>
      <vt:lpstr>1_Concourse</vt:lpstr>
      <vt:lpstr>2_Concourse</vt:lpstr>
      <vt:lpstr>3_Concourse</vt:lpstr>
      <vt:lpstr>4_Concourse</vt:lpstr>
      <vt:lpstr>5_Concourse</vt:lpstr>
      <vt:lpstr>6_Concourse</vt:lpstr>
      <vt:lpstr>8_Concourse</vt:lpstr>
      <vt:lpstr>9_Concourse</vt:lpstr>
      <vt:lpstr>10_Concourse</vt:lpstr>
      <vt:lpstr>11_Concourse</vt:lpstr>
      <vt:lpstr>12_Concourse</vt:lpstr>
      <vt:lpstr>13_Concourse</vt:lpstr>
      <vt:lpstr>14_Concourse</vt:lpstr>
      <vt:lpstr>15_Concourse</vt:lpstr>
      <vt:lpstr>16_Concourse</vt:lpstr>
      <vt:lpstr>17_Concourse</vt:lpstr>
      <vt:lpstr>18_Concourse</vt:lpstr>
      <vt:lpstr>19_Concourse</vt:lpstr>
      <vt:lpstr>20_Concourse</vt:lpstr>
      <vt:lpstr>7_Concourse</vt:lpstr>
      <vt:lpstr>22_Concourse</vt:lpstr>
      <vt:lpstr>23_Concourse</vt:lpstr>
      <vt:lpstr>24_Concourse</vt:lpstr>
      <vt:lpstr>25_Concourse</vt:lpstr>
      <vt:lpstr>26_Concourse</vt:lpstr>
      <vt:lpstr>27_Concourse</vt:lpstr>
      <vt:lpstr>28_Concourse</vt:lpstr>
      <vt:lpstr>29_Concourse</vt:lpstr>
      <vt:lpstr>30_Concourse</vt:lpstr>
      <vt:lpstr>31_Concourse</vt:lpstr>
      <vt:lpstr>32_Concourse</vt:lpstr>
      <vt:lpstr>33_Concourse</vt:lpstr>
      <vt:lpstr>34_Concourse</vt:lpstr>
      <vt:lpstr>35_Concourse</vt:lpstr>
      <vt:lpstr>36_Concourse</vt:lpstr>
      <vt:lpstr>21_Concourse</vt:lpstr>
      <vt:lpstr>37_Concourse</vt:lpstr>
      <vt:lpstr>38_Concourse</vt:lpstr>
      <vt:lpstr>PowerPoint Presentation</vt:lpstr>
      <vt:lpstr>PowerPoint Presentation</vt:lpstr>
      <vt:lpstr>PowerPoint Presentation</vt:lpstr>
      <vt:lpstr>Webelos-to-Scouts</vt:lpstr>
      <vt:lpstr>PowerPoint Presentation</vt:lpstr>
      <vt:lpstr>PowerPoint Presentation</vt:lpstr>
      <vt:lpstr>PowerPoint Presentation</vt:lpstr>
      <vt:lpstr>Webelos-to-Scouts</vt:lpstr>
      <vt:lpstr>Webelos-to-Scouts</vt:lpstr>
      <vt:lpstr>Webelos-to-Scouts</vt:lpstr>
      <vt:lpstr>Webelos-to-Scouts</vt:lpstr>
      <vt:lpstr>Webelos-to-Scouts</vt:lpstr>
      <vt:lpstr>Webelos-to-Scouts</vt:lpstr>
      <vt:lpstr>Webelos-to-Scouts</vt:lpstr>
      <vt:lpstr>Webelos-to-Scouts</vt:lpstr>
      <vt:lpstr>Webelos-to-Scouts</vt:lpstr>
      <vt:lpstr>Webelos-to-Scouts</vt:lpstr>
      <vt:lpstr>Maybe Someday...</vt:lpstr>
      <vt:lpstr>Coming Soon…</vt:lpstr>
      <vt:lpstr>Discuss!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EFFECTIVE COMMISSIONER SERVICE</dc:title>
  <dc:creator>tim</dc:creator>
  <cp:lastModifiedBy>mm</cp:lastModifiedBy>
  <cp:revision>366</cp:revision>
  <dcterms:created xsi:type="dcterms:W3CDTF">2009-05-09T14:19:45Z</dcterms:created>
  <dcterms:modified xsi:type="dcterms:W3CDTF">2013-10-14T02:08:52Z</dcterms:modified>
</cp:coreProperties>
</file>